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51" r:id="rId3"/>
    <p:sldId id="396" r:id="rId4"/>
    <p:sldId id="452" r:id="rId5"/>
    <p:sldId id="408" r:id="rId6"/>
    <p:sldId id="437" r:id="rId7"/>
    <p:sldId id="444" r:id="rId8"/>
    <p:sldId id="445" r:id="rId9"/>
    <p:sldId id="438" r:id="rId10"/>
    <p:sldId id="439" r:id="rId11"/>
    <p:sldId id="442" r:id="rId12"/>
    <p:sldId id="443" r:id="rId13"/>
    <p:sldId id="454" r:id="rId14"/>
    <p:sldId id="446" r:id="rId15"/>
    <p:sldId id="440" r:id="rId16"/>
    <p:sldId id="441" r:id="rId17"/>
    <p:sldId id="448" r:id="rId18"/>
    <p:sldId id="450" r:id="rId19"/>
    <p:sldId id="411" r:id="rId20"/>
    <p:sldId id="431" r:id="rId21"/>
    <p:sldId id="429" r:id="rId22"/>
    <p:sldId id="432" r:id="rId23"/>
    <p:sldId id="457" r:id="rId24"/>
    <p:sldId id="461" r:id="rId25"/>
    <p:sldId id="428" r:id="rId26"/>
    <p:sldId id="458" r:id="rId27"/>
    <p:sldId id="427" r:id="rId28"/>
    <p:sldId id="460" r:id="rId29"/>
    <p:sldId id="410" r:id="rId30"/>
    <p:sldId id="463" r:id="rId31"/>
    <p:sldId id="462" r:id="rId32"/>
    <p:sldId id="421" r:id="rId33"/>
    <p:sldId id="469" r:id="rId34"/>
    <p:sldId id="464" r:id="rId35"/>
    <p:sldId id="419" r:id="rId36"/>
    <p:sldId id="420" r:id="rId37"/>
    <p:sldId id="465" r:id="rId38"/>
    <p:sldId id="466" r:id="rId39"/>
    <p:sldId id="467" r:id="rId40"/>
    <p:sldId id="468" r:id="rId41"/>
    <p:sldId id="470" r:id="rId42"/>
    <p:sldId id="471" r:id="rId43"/>
    <p:sldId id="39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23653" y="-245598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753" y="1622045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ПЕРВАЯ </a:t>
            </a:r>
            <a:r>
              <a:rPr lang="ru-RU" sz="6000" b="1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ПОМОЩЬ</a:t>
            </a:r>
            <a:endParaRPr lang="ru-RU" sz="6000" b="1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861048"/>
            <a:ext cx="8640960" cy="2063080"/>
          </a:xfrm>
        </p:spPr>
        <p:txBody>
          <a:bodyPr>
            <a:normAutofit/>
          </a:bodyPr>
          <a:lstStyle/>
          <a:p>
            <a:endParaRPr lang="ru-RU" sz="4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Попова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Надежда Константиновна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2019 </a:t>
            </a:r>
            <a:r>
              <a:rPr lang="ru-RU" sz="2400" b="1" i="1" dirty="0" smtClean="0">
                <a:solidFill>
                  <a:srgbClr val="C00000"/>
                </a:solidFill>
              </a:rPr>
              <a:t>год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5332" y="3092070"/>
            <a:ext cx="2309242" cy="153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113" t="14721" r="5901" b="63860"/>
          <a:stretch/>
        </p:blipFill>
        <p:spPr>
          <a:xfrm>
            <a:off x="-92723" y="3774"/>
            <a:ext cx="9252520" cy="1391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АРТЕРИАЛЬНОЕ КРОВОТЕЧЕНИЕ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9715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Если нет жгута можно использовать закрутку или брючный ремень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000240"/>
            <a:ext cx="385765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://im8-tub-ru.yandex.net/i?id=173210469-6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4346" y="2285992"/>
            <a:ext cx="5148283" cy="328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АРТЕРИАЛЬНОЕ КРОВОТЕЧЕНИЕ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МОЖНО ЛИ НАКЛАДЫВАТЬ ЖГУТ НА ШЕЮ?!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АРТЕРИАЛЬНОЕ КРОВОТЕЧЕНИЕ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24744"/>
            <a:ext cx="3786214" cy="32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3105203" cy="284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Давящая повязка на шею с планкой при&#10;кровотечении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212976"/>
            <a:ext cx="342902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22145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АРТЕРИАЛЬНОЕ КРОВОТЕЧЕНИЕ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>ЗАДАЧА</a:t>
            </a:r>
            <a:endParaRPr lang="ru-RU" sz="5400" b="1" dirty="0" smtClean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1988840"/>
            <a:ext cx="8429684" cy="417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Каковы признаки кровотечения из крупной артерии и первая помощь при ее ранении?</a:t>
            </a:r>
          </a:p>
          <a:p>
            <a:pPr>
              <a:lnSpc>
                <a:spcPct val="120000"/>
              </a:lnSpc>
            </a:pPr>
            <a:r>
              <a:rPr lang="ru-RU" sz="2600" dirty="0" smtClean="0"/>
              <a:t>	1. Одежда быстро пропитывается кровью, кровь темного цвета вытекает из раны пассивно. Накладывается давящая повязка на место ранения.</a:t>
            </a:r>
          </a:p>
          <a:p>
            <a:pPr algn="just">
              <a:lnSpc>
                <a:spcPct val="120000"/>
              </a:lnSpc>
            </a:pPr>
            <a:r>
              <a:rPr lang="ru-RU" sz="2600" dirty="0" smtClean="0"/>
              <a:t>	2. Одежда пропитана кровью, кровь алого цвета вытекает из раны пульсирующей струей. Накладывается кровоостанавливающий жгут выше места ранения не менее чем на 3-5 см.</a:t>
            </a:r>
          </a:p>
          <a:p>
            <a:pPr algn="just">
              <a:lnSpc>
                <a:spcPct val="120000"/>
              </a:lnSpc>
            </a:pPr>
            <a:r>
              <a:rPr lang="ru-RU" sz="2600" dirty="0" smtClean="0"/>
              <a:t>	3. Одежда пропитывается кровью только в месте ранения (цвет крови не имеет значения), кровь вытекает из раны пассивно. Накладывается кровоостанавливающий жгут ниже места ранения не менее чем на 3-5 см.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 </a:t>
            </a:r>
          </a:p>
          <a:p>
            <a:pPr>
              <a:lnSpc>
                <a:spcPct val="120000"/>
              </a:lnSpc>
            </a:pPr>
            <a:endParaRPr lang="ru-RU" sz="3200" dirty="0" smtClean="0"/>
          </a:p>
          <a:p>
            <a:pPr>
              <a:lnSpc>
                <a:spcPct val="120000"/>
              </a:lnSpc>
            </a:pPr>
            <a:endParaRPr lang="ru-RU" sz="3200" dirty="0" smtClean="0"/>
          </a:p>
          <a:p>
            <a:pPr>
              <a:lnSpc>
                <a:spcPct val="120000"/>
              </a:lnSpc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22145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АРТЕРИАЛЬНОЕ КРОВОТЕЧЕНИЕ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>ЗАДАЧА</a:t>
            </a:r>
            <a:endParaRPr lang="ru-RU" sz="5400" b="1" dirty="0" smtClean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1988840"/>
            <a:ext cx="8429684" cy="4320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На какой срок может быть наложен кровоостанавливающий жгут?</a:t>
            </a:r>
          </a:p>
          <a:p>
            <a:pPr algn="just"/>
            <a:endParaRPr lang="ru-RU" sz="32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3000" b="1" dirty="0" smtClean="0">
                <a:solidFill>
                  <a:srgbClr val="0070C0"/>
                </a:solidFill>
              </a:rPr>
              <a:t>	</a:t>
            </a:r>
            <a:r>
              <a:rPr lang="ru-RU" sz="3000" b="1" dirty="0" smtClean="0"/>
              <a:t>1. Не более получаса в теплое время года и не более одного часа в холодное время года.</a:t>
            </a:r>
          </a:p>
          <a:p>
            <a:pPr algn="just"/>
            <a:endParaRPr lang="ru-RU" sz="3000" b="1" dirty="0" smtClean="0"/>
          </a:p>
          <a:p>
            <a:pPr algn="just"/>
            <a:r>
              <a:rPr lang="ru-RU" sz="3000" b="1" dirty="0" smtClean="0"/>
              <a:t>	2. Не более одного часа в теплое время </a:t>
            </a:r>
          </a:p>
          <a:p>
            <a:pPr algn="just"/>
            <a:r>
              <a:rPr lang="ru-RU" sz="3000" b="1" dirty="0" smtClean="0"/>
              <a:t>года и не более получаса в холодное время года.</a:t>
            </a:r>
          </a:p>
          <a:p>
            <a:pPr algn="just"/>
            <a:endParaRPr lang="ru-RU" sz="3000" b="1" dirty="0" smtClean="0"/>
          </a:p>
          <a:p>
            <a:pPr algn="just"/>
            <a:r>
              <a:rPr lang="ru-RU" sz="3000" b="1" dirty="0" smtClean="0"/>
              <a:t>	3. Время не ограничено.</a:t>
            </a:r>
          </a:p>
          <a:p>
            <a:pPr algn="just"/>
            <a:r>
              <a:rPr lang="ru-RU" sz="2400" b="1" dirty="0" smtClean="0"/>
              <a:t> 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ВЕНОЗНОЕ КРОВОТЕЧЕНИЕ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328982" cy="268605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Прижать с большим усилием пальцами поврежденный сосуд к подлежащим костям.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Это позволяет выиграть время для подготовки к проведению остановки кровотечения другими способами и транспортировке пострадавшего.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5" t="24812" r="34974" b="30674"/>
          <a:stretch/>
        </p:blipFill>
        <p:spPr bwMode="auto">
          <a:xfrm>
            <a:off x="0" y="1214422"/>
            <a:ext cx="4449714" cy="385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7" t="15826" r="1697" b="48130"/>
          <a:stretch/>
        </p:blipFill>
        <p:spPr bwMode="auto">
          <a:xfrm>
            <a:off x="4418828" y="2000240"/>
            <a:ext cx="4725172" cy="330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22145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ВЕНОЗНОЕ КРОВОТЕЧЕНИЕ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ЗАДАЧА</a:t>
            </a:r>
            <a:endParaRPr lang="ru-RU" b="1" dirty="0" smtClean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1772816"/>
            <a:ext cx="8429684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Как остановить кровотечение при ранении вены и некрупных артерий?</a:t>
            </a:r>
          </a:p>
          <a:p>
            <a:pPr algn="ctr"/>
            <a:endParaRPr lang="ru-RU" sz="3200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ru-RU" sz="3200" b="1" dirty="0" smtClean="0"/>
              <a:t>Наложить давящую повязку на место ранения.</a:t>
            </a:r>
          </a:p>
          <a:p>
            <a:pPr marL="514350" indent="-514350"/>
            <a:endParaRPr lang="ru-RU" sz="3200" b="1" dirty="0" smtClean="0"/>
          </a:p>
          <a:p>
            <a:r>
              <a:rPr lang="ru-RU" sz="3200" b="1" dirty="0" smtClean="0"/>
              <a:t>2. Наложить жгут выше места ранения.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3. Наложить жгут ниже места ранения.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5001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НОСОВОЕ КРОВОТЕЧЕНИЕ</a:t>
            </a:r>
            <a:endParaRPr lang="ru-RU" sz="5400" b="1" dirty="0" smtClean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3571900" cy="500066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 носовом кровотечении у пострадавшего необходимо:</a:t>
            </a:r>
          </a:p>
          <a:p>
            <a:r>
              <a:rPr lang="ru-RU" dirty="0" smtClean="0"/>
              <a:t>1. Уложить пострадавшего на спину, вызвать врача.</a:t>
            </a:r>
          </a:p>
          <a:p>
            <a:r>
              <a:rPr lang="ru-RU" dirty="0" smtClean="0"/>
              <a:t>2. Придать ему положение полусидя, запрокинуть голову назад, обеспечить охлаждение переносицы.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3. Придать ему положение полусидя, голову наклонить вперед, обеспечить охлаждение переносицы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http://im6-tub-ru.yandex.net/i?id=11948752-5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71876"/>
            <a:ext cx="2690818" cy="2018114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4610519" y="1500174"/>
            <a:ext cx="4628252" cy="1913623"/>
            <a:chOff x="4610519" y="1500174"/>
            <a:chExt cx="4628252" cy="1913623"/>
          </a:xfrm>
        </p:grpSpPr>
        <p:pic>
          <p:nvPicPr>
            <p:cNvPr id="69634" name="Picture 2" descr="http://im0-tub-ru.yandex.net/i?id=294669087-01-72&amp;n=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72132" y="1500174"/>
              <a:ext cx="2819405" cy="1913623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 rot="1441704">
              <a:off x="4610519" y="2698129"/>
              <a:ext cx="4500562" cy="9433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 rot="20512219" flipV="1">
              <a:off x="4738209" y="2697753"/>
              <a:ext cx="4500562" cy="10891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5001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НОСОВОЕ КРОВОТЕЧЕНИЕ</a:t>
            </a:r>
            <a:endParaRPr lang="ru-RU" sz="5400" b="1" dirty="0" smtClean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8858280" cy="297180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 descr="http://im6-tub-ru.yandex.net/i?id=491915529-6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357298"/>
            <a:ext cx="4357718" cy="4190113"/>
          </a:xfrm>
          <a:prstGeom prst="rect">
            <a:avLst/>
          </a:prstGeom>
          <a:noFill/>
        </p:spPr>
      </p:pic>
      <p:pic>
        <p:nvPicPr>
          <p:cNvPr id="67590" name="Picture 6" descr="http://im7-tub-ru.yandex.net/i?id=3744419-53-72&amp;n=21"/>
          <p:cNvPicPr>
            <a:picLocks noChangeAspect="1" noChangeArrowheads="1"/>
          </p:cNvPicPr>
          <p:nvPr/>
        </p:nvPicPr>
        <p:blipFill>
          <a:blip r:embed="rId5" cstate="print"/>
          <a:srcRect r="33628"/>
          <a:stretch>
            <a:fillRect/>
          </a:stretch>
        </p:blipFill>
        <p:spPr bwMode="auto">
          <a:xfrm>
            <a:off x="4000496" y="1714488"/>
            <a:ext cx="2857522" cy="2857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ПЕРЕЛОМЫ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09939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ttp://www.pozvonochnik.info/images/text/content/1_skelet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8305" y="1196752"/>
            <a:ext cx="4414845" cy="5257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Вызов бригад скорой помощи и службы спасения на место  (112)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dirty="0" smtClean="0">
              <a:solidFill>
                <a:srgbClr val="00B05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31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sz="3100" b="1" dirty="0" smtClean="0">
                <a:solidFill>
                  <a:srgbClr val="00B050"/>
                </a:solidFill>
              </a:rPr>
              <a:t>Какие </a:t>
            </a:r>
            <a:r>
              <a:rPr lang="ru-RU" sz="3100" b="1" dirty="0" smtClean="0">
                <a:solidFill>
                  <a:srgbClr val="00B050"/>
                </a:solidFill>
              </a:rPr>
              <a:t>сведения необходимо сообщить диспетчеру для вызова «Скорой помощи» при ДТП?</a:t>
            </a:r>
          </a:p>
          <a:p>
            <a:pPr algn="just">
              <a:buNone/>
            </a:pPr>
            <a:r>
              <a:rPr lang="ru-RU" sz="2600" b="1" dirty="0" smtClean="0">
                <a:solidFill>
                  <a:schemeClr val="tx2"/>
                </a:solidFill>
              </a:rPr>
              <a:t>1. Указать общеизвестные ориентиры, ближайшие к месту ДТП. Сообщить о количестве пострадавших, указать их пол и возраст.</a:t>
            </a:r>
          </a:p>
          <a:p>
            <a:pPr algn="just">
              <a:buNone/>
            </a:pPr>
            <a:r>
              <a:rPr lang="ru-RU" sz="2600" b="1" dirty="0" smtClean="0">
                <a:solidFill>
                  <a:schemeClr val="tx2"/>
                </a:solidFill>
              </a:rPr>
              <a:t>2. Указать улицу и номер дома, ближайшего к месту ДТП. Сообщить, кто пострадал в ДТП (пешеход, водитель автомобиля или пассажиры), и описать травмы, которые они получили.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3. Указать </a:t>
            </a:r>
            <a:r>
              <a:rPr lang="ru-RU" sz="3600" b="1" dirty="0" smtClean="0">
                <a:solidFill>
                  <a:srgbClr val="00B050"/>
                </a:solidFill>
              </a:rPr>
              <a:t>точное место совершенного ДТП </a:t>
            </a:r>
            <a:r>
              <a:rPr lang="ru-RU" sz="3600" b="1" dirty="0" smtClean="0">
                <a:solidFill>
                  <a:srgbClr val="FF0000"/>
                </a:solidFill>
              </a:rPr>
              <a:t>(назвать улицу, номер дома и общеизвестные ориентиры, ближайшие к месту ДТП).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Сообщить о количестве пострадавших,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</a:rPr>
              <a:t>их пол, </a:t>
            </a:r>
            <a:r>
              <a:rPr lang="ru-RU" sz="3600" b="1" dirty="0" smtClean="0">
                <a:solidFill>
                  <a:srgbClr val="FF0000"/>
                </a:solidFill>
              </a:rPr>
              <a:t>примерный возраст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и о наличии у них признаков жизни, </a:t>
            </a:r>
            <a:r>
              <a:rPr lang="ru-RU" sz="3600" b="1" dirty="0" smtClean="0">
                <a:solidFill>
                  <a:srgbClr val="C00000"/>
                </a:solidFill>
              </a:rPr>
              <a:t>а также сильного кровотечения.</a:t>
            </a:r>
          </a:p>
          <a:p>
            <a:pPr>
              <a:buNone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1968" y="157274"/>
            <a:ext cx="940009" cy="6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ПЕРЕЛОМЫ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09939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7" t="15136" r="3274" b="56911"/>
          <a:stretch/>
        </p:blipFill>
        <p:spPr bwMode="auto">
          <a:xfrm>
            <a:off x="571472" y="1357298"/>
            <a:ext cx="7562094" cy="421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ПЕРЕЛОМЫ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30993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правило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«ДВАЖДЫ ДВА»: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   две шины, 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   два сустава</a:t>
            </a:r>
          </a:p>
          <a:p>
            <a:pPr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7" t="43089" r="2604" b="30970"/>
          <a:stretch/>
        </p:blipFill>
        <p:spPr bwMode="auto">
          <a:xfrm>
            <a:off x="3552874" y="1428736"/>
            <a:ext cx="5591126" cy="28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7" t="46548" r="35052" b="35293"/>
          <a:stretch/>
        </p:blipFill>
        <p:spPr bwMode="auto">
          <a:xfrm>
            <a:off x="623916" y="4351304"/>
            <a:ext cx="5857916" cy="203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7" t="31848" r="54648" b="59505"/>
          <a:stretch/>
        </p:blipFill>
        <p:spPr bwMode="auto">
          <a:xfrm flipH="1">
            <a:off x="623916" y="3234906"/>
            <a:ext cx="1952990" cy="105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ПЕРЕЛОМЫ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4572008"/>
            <a:ext cx="3443254" cy="8809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Перелом плеча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im5-tub-ru.yandex.net/i?id=339754734-4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785926"/>
            <a:ext cx="2978478" cy="2901115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714348" y="5286388"/>
            <a:ext cx="3443254" cy="8809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Перелом ключицы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2" descr="http://im0-tub-ru.yandex.net/i?id=21014073-0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143248"/>
            <a:ext cx="2092500" cy="2475626"/>
          </a:xfrm>
          <a:prstGeom prst="rect">
            <a:avLst/>
          </a:prstGeom>
          <a:noFill/>
        </p:spPr>
      </p:pic>
      <p:pic>
        <p:nvPicPr>
          <p:cNvPr id="9" name="Picture 2" descr="http://im7-tub-ru.yandex.net/i?id=248269368-35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1142984"/>
            <a:ext cx="1857388" cy="1797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ПЕРЕЛОМЫ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2625783" cy="47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059832" y="1700808"/>
            <a:ext cx="6084168" cy="4353347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Как оказывается первая помощь при переломах конечностей, если отсутствуют транспортные шины и подручные средства для их изготовления?</a:t>
            </a:r>
          </a:p>
          <a:p>
            <a:pPr algn="just">
              <a:buNone/>
            </a:pPr>
            <a:r>
              <a:rPr lang="ru-RU" dirty="0" smtClean="0"/>
              <a:t>1. Верхнюю конечность, вытянутую вдоль тела, прибинтовывают к туловищу. Нижние конечности прибинтовывают друг к другу, проложив между ними мягкую ткань.</a:t>
            </a:r>
          </a:p>
          <a:p>
            <a:endParaRPr lang="ru-RU" dirty="0" smtClean="0"/>
          </a:p>
          <a:p>
            <a:pPr algn="just">
              <a:buNone/>
            </a:pPr>
            <a:r>
              <a:rPr lang="ru-RU" dirty="0" smtClean="0"/>
              <a:t>2. Верхнюю конечность, согнутую в локте, подвешивают на косынке и прибинтовывают к туловищу. Нижние конечности прибинтовывают друг к другу, обязательно проложив между ними мягкую ткань.</a:t>
            </a:r>
          </a:p>
          <a:p>
            <a:endParaRPr lang="ru-RU" dirty="0" smtClean="0"/>
          </a:p>
          <a:p>
            <a:pPr algn="just">
              <a:buNone/>
            </a:pPr>
            <a:r>
              <a:rPr lang="ru-RU" dirty="0" smtClean="0"/>
              <a:t>3. Верхнюю конечность, согнутую в локте, подвешивают на косынке и прибинтовывают к туловищу. Нижние конечности плотно прижимают друг к другу и прибинтовывают.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1196752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ПЕРЕЛОМЫ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051720" y="836712"/>
            <a:ext cx="6624736" cy="5217443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002060"/>
                </a:solidFill>
              </a:rPr>
              <a:t>О каких травмах у пострадавшего может свидетельствовать поза «лягушки» (ноги согнуты в коленях и разведены, а стопы развернуты подошвами друг к другу) и какую первую помощь необходимо при этом оказать?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dirty="0" smtClean="0"/>
              <a:t>1. У пострадавшего могут быть ушиб брюшной стенки, перелом лодыжки, перелом костей стопы. При первой помощи вытянуть ноги, наложить шины на обе ноги от голеностопного сустава до подмышки.</a:t>
            </a:r>
          </a:p>
          <a:p>
            <a:endParaRPr lang="ru-RU" dirty="0" smtClean="0"/>
          </a:p>
          <a:p>
            <a:pPr algn="just">
              <a:buNone/>
            </a:pPr>
            <a:r>
              <a:rPr lang="ru-RU" sz="3800" dirty="0" smtClean="0">
                <a:solidFill>
                  <a:srgbClr val="FF0000"/>
                </a:solidFill>
              </a:rPr>
              <a:t>2. </a:t>
            </a:r>
            <a:r>
              <a:rPr lang="ru-RU" sz="3800" dirty="0" smtClean="0"/>
              <a:t>У пострадавшего могут быть </a:t>
            </a: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перелом шейки бедра,</a:t>
            </a:r>
            <a:r>
              <a:rPr lang="ru-RU" sz="3800" dirty="0" smtClean="0">
                <a:solidFill>
                  <a:srgbClr val="FF0000"/>
                </a:solidFill>
              </a:rPr>
              <a:t> костей таза, </a:t>
            </a:r>
            <a:r>
              <a:rPr lang="ru-RU" sz="3800" dirty="0" smtClean="0">
                <a:solidFill>
                  <a:srgbClr val="00B050"/>
                </a:solidFill>
              </a:rPr>
              <a:t>перелом позвоночника, </a:t>
            </a:r>
            <a:r>
              <a:rPr lang="ru-RU" sz="3800" dirty="0" smtClean="0">
                <a:solidFill>
                  <a:schemeClr val="tx2"/>
                </a:solidFill>
              </a:rPr>
              <a:t>повреждение внутренних органов малого таза,</a:t>
            </a:r>
            <a:r>
              <a:rPr lang="ru-RU" sz="3800" dirty="0" smtClean="0">
                <a:solidFill>
                  <a:srgbClr val="FF0000"/>
                </a:solidFill>
              </a:rPr>
              <a:t> </a:t>
            </a:r>
            <a:r>
              <a:rPr lang="ru-RU" sz="3800" dirty="0" smtClean="0">
                <a:solidFill>
                  <a:srgbClr val="00B050"/>
                </a:solidFill>
              </a:rPr>
              <a:t>внутреннее кровотечение. </a:t>
            </a:r>
            <a:r>
              <a:rPr lang="ru-RU" sz="3800" dirty="0" smtClean="0"/>
              <a:t>Позу ему </a:t>
            </a:r>
          </a:p>
          <a:p>
            <a:pPr algn="just">
              <a:buNone/>
            </a:pPr>
            <a:r>
              <a:rPr lang="ru-RU" sz="3800" dirty="0" smtClean="0">
                <a:solidFill>
                  <a:srgbClr val="FF0000"/>
                </a:solidFill>
              </a:rPr>
              <a:t>не менять,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ноги не вытягивать, </a:t>
            </a:r>
            <a:r>
              <a:rPr lang="ru-RU" sz="3800" dirty="0" smtClean="0">
                <a:solidFill>
                  <a:srgbClr val="FF0000"/>
                </a:solidFill>
              </a:rPr>
              <a:t>шины не накладывать</a:t>
            </a:r>
            <a:r>
              <a:rPr lang="ru-RU" sz="3800" dirty="0" smtClean="0"/>
              <a:t>. При первой помощи подложить под колени валик из мягкой ткани, к животу по возможности приложить холод.</a:t>
            </a:r>
          </a:p>
          <a:p>
            <a:endParaRPr lang="ru-RU" sz="3800" dirty="0" smtClean="0"/>
          </a:p>
          <a:p>
            <a:pPr algn="just">
              <a:buNone/>
            </a:pPr>
            <a:r>
              <a:rPr lang="ru-RU" dirty="0" smtClean="0"/>
              <a:t>3. У пострадавшего могут быть перелом костей голени и нижней трети бедра. При первой помощи наложить шины только на травмированную ногу от голеностопного до коленного сустава, не вытягивая ногу.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252536" y="476672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b="2301"/>
          <a:stretch>
            <a:fillRect/>
          </a:stretch>
        </p:blipFill>
        <p:spPr bwMode="auto">
          <a:xfrm>
            <a:off x="-108520" y="1412776"/>
            <a:ext cx="201629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 t="27778" b="8333"/>
          <a:stretch>
            <a:fillRect/>
          </a:stretch>
        </p:blipFill>
        <p:spPr bwMode="auto">
          <a:xfrm>
            <a:off x="5364088" y="5229200"/>
            <a:ext cx="3324891" cy="146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ПЕРЕЛОМЫ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09939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duhpage.sed.lg.ua/img/site/FirstAid/big/image056.jpg"/>
          <p:cNvPicPr>
            <a:picLocks noChangeAspect="1" noChangeArrowheads="1"/>
          </p:cNvPicPr>
          <p:nvPr/>
        </p:nvPicPr>
        <p:blipFill>
          <a:blip r:embed="rId4" cstate="print"/>
          <a:srcRect t="36735" r="45357" b="24999"/>
          <a:stretch>
            <a:fillRect/>
          </a:stretch>
        </p:blipFill>
        <p:spPr bwMode="auto">
          <a:xfrm>
            <a:off x="0" y="3071810"/>
            <a:ext cx="4500562" cy="2206158"/>
          </a:xfrm>
          <a:prstGeom prst="rect">
            <a:avLst/>
          </a:prstGeom>
          <a:noFill/>
        </p:spPr>
      </p:pic>
      <p:pic>
        <p:nvPicPr>
          <p:cNvPr id="12" name="Picture 8" descr="http://www.nedug.ru/common/data/pub/images/articles/79908/normal.jpg"/>
          <p:cNvPicPr>
            <a:picLocks noChangeAspect="1" noChangeArrowheads="1"/>
          </p:cNvPicPr>
          <p:nvPr/>
        </p:nvPicPr>
        <p:blipFill>
          <a:blip r:embed="rId5" cstate="print"/>
          <a:srcRect l="33899" t="38750"/>
          <a:stretch>
            <a:fillRect/>
          </a:stretch>
        </p:blipFill>
        <p:spPr bwMode="auto">
          <a:xfrm>
            <a:off x="5500694" y="1500174"/>
            <a:ext cx="3343263" cy="3500446"/>
          </a:xfrm>
          <a:prstGeom prst="rect">
            <a:avLst/>
          </a:prstGeom>
          <a:noFill/>
        </p:spPr>
      </p:pic>
      <p:pic>
        <p:nvPicPr>
          <p:cNvPr id="1038" name="Picture 14" descr="http://www.aerodriving.ru/aero/images/paroplani_ris_16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1428736"/>
            <a:ext cx="2857520" cy="1562100"/>
          </a:xfrm>
          <a:prstGeom prst="rect">
            <a:avLst/>
          </a:prstGeom>
          <a:noFill/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2643174" y="5214950"/>
            <a:ext cx="3786214" cy="1023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Перелом позвоночника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ПЕРЕЛОМЫ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7560840" cy="374441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каких случаях пострадавшего извлекают из салона автомобиля?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Всегда при потере потерпевшим сознания.</a:t>
            </a:r>
          </a:p>
          <a:p>
            <a:pPr marL="514350" indent="-514350" algn="just">
              <a:buAutoNum type="arabicPeriod"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2.При потере потерпевшим сознания и отсутствии у него пульса на сонной артерии и признаков дыхания.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3. При переломах нижних конечностей.</a:t>
            </a:r>
          </a:p>
          <a:p>
            <a:pPr algn="just">
              <a:buFontTx/>
              <a:buChar char="-"/>
            </a:pPr>
            <a:endParaRPr lang="ru-RU" dirty="0" smtClean="0"/>
          </a:p>
          <a:p>
            <a:pPr algn="just">
              <a:buFontTx/>
              <a:buChar char="-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2643174" y="5214950"/>
            <a:ext cx="3786214" cy="1023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1268760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ПЕРЕЛОМЫ и УШИБЫ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9654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Какова первая помощь при травме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волосистой части головы?</a:t>
            </a:r>
          </a:p>
          <a:p>
            <a:pPr algn="just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514350" indent="-514350" algn="just">
              <a:buAutoNum type="arabicPeriod"/>
            </a:pPr>
            <a:r>
              <a:rPr lang="ru-RU" dirty="0" smtClean="0"/>
              <a:t>Наложить импровизированную шейную шину. К ране волосистой части головы приложить давящую повязку из стерильного бинта, пострадавшего уложить на бок с согнутыми в коленях ногами, к голове приложить холод.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2. Наложить импровизированную шейную шину, на рану наложить стерильный ватный тампон, пострадавшего уложить на спину, приподняв ноги. К голове приложить холод.</a:t>
            </a:r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3. Шейную шину не накладывать, рану заклеить медицинским пластырем, пострадавшего уложить на бок только в случае потери им сознания.</a:t>
            </a:r>
          </a:p>
          <a:p>
            <a:pPr algn="ctr">
              <a:buFontTx/>
              <a:buChar char="-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827584" y="5889153"/>
            <a:ext cx="673740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Травма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головы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093296"/>
            <a:ext cx="6321896" cy="4229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ПЕРЕЛОМЫ и УШИБЫ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1187624" y="188640"/>
            <a:ext cx="673740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Травма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головы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3316444" cy="245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268760"/>
            <a:ext cx="3931789" cy="271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komirb.ru/files/heart/heart.files/slide0020_image05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365104"/>
            <a:ext cx="4933950" cy="151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РЕАНИМАЦИЯ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09939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4" t="15652" r="2827" b="35495"/>
          <a:stretch/>
        </p:blipFill>
        <p:spPr bwMode="auto">
          <a:xfrm>
            <a:off x="214282" y="1285860"/>
            <a:ext cx="416015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1" t="21134" r="2292" b="23196"/>
          <a:stretch/>
        </p:blipFill>
        <p:spPr bwMode="auto">
          <a:xfrm>
            <a:off x="4500562" y="2000240"/>
            <a:ext cx="3860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im4-tub-ru.yandex.net/i?id=372520020-01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857232"/>
            <a:ext cx="1928794" cy="1832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Последовательность </a:t>
            </a:r>
            <a:r>
              <a:rPr lang="ru-RU" sz="3200" b="1" dirty="0" smtClean="0">
                <a:solidFill>
                  <a:srgbClr val="FF0000"/>
                </a:solidFill>
              </a:rPr>
              <a:t>оказания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первой помощи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099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1) </a:t>
            </a:r>
            <a:r>
              <a:rPr lang="ru-RU" sz="2800" b="1" dirty="0" smtClean="0">
                <a:solidFill>
                  <a:schemeClr val="tx2"/>
                </a:solidFill>
              </a:rPr>
              <a:t>прекращение дальнейшего воздействия на пострадавшего повреждающего фактора;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2) поддержание жизненно важных функций организма пострадавшего;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3) передача пострадавшего бригаде скорой помощи или доставка его в лечебное учреждение.</a:t>
            </a:r>
          </a:p>
          <a:p>
            <a:pPr>
              <a:buNone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1115616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РЕАНИМАЦИЯ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7776864" cy="331236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Как определить наличие пульса на сонной артерии пострадавшего?</a:t>
            </a:r>
          </a:p>
          <a:p>
            <a:pPr>
              <a:buNone/>
            </a:pPr>
            <a:r>
              <a:rPr lang="ru-RU" sz="2800" dirty="0" smtClean="0"/>
              <a:t>1. Три пальца руки располагают с левой стороны шеи под нижней челюстью.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Три пальца руки располагают с правой или левой стороны шеи на уровне щитовидного хряща гортани (кадыка) и осторожно продвигают вглубь шеи между щитовидным хрящом и ближайшей к хрящу мышцей.</a:t>
            </a:r>
          </a:p>
          <a:p>
            <a:pPr>
              <a:buNone/>
            </a:pPr>
            <a:r>
              <a:rPr lang="ru-RU" sz="2800" dirty="0" smtClean="0"/>
              <a:t>3. Большой палец руки располагают на шее под подбородком с одной стороны гортани, а остальные пальцы – с другой стороны.</a:t>
            </a:r>
          </a:p>
          <a:p>
            <a:pPr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16016" y="4509120"/>
            <a:ext cx="2664296" cy="175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09120"/>
            <a:ext cx="3821410" cy="20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РЕАНИМАЦИЯ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52736"/>
            <a:ext cx="8229600" cy="50997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Когда следует проводить сердечно-легочную реанимацию пострадавшего?</a:t>
            </a:r>
          </a:p>
          <a:p>
            <a:pPr>
              <a:buNone/>
            </a:pPr>
            <a:r>
              <a:rPr lang="ru-RU" dirty="0" smtClean="0"/>
              <a:t>1. При потере пострадавшим сознания, независимо от наличия пульса на сонной артерии и дыхания.</a:t>
            </a:r>
          </a:p>
          <a:p>
            <a:pPr>
              <a:buNone/>
            </a:pPr>
            <a:r>
              <a:rPr lang="ru-RU" dirty="0" smtClean="0"/>
              <a:t>2. При потере пострадавшим сознания и отсутствии пульса на сонной артерии, а также признаков дыхания.</a:t>
            </a: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РЕАНИМАЦИЯ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52736"/>
            <a:ext cx="8229600" cy="50997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При потере пострадавшим сознания и наличии пульса на сонной артерии для оказания первой помощи его необходимо уложить:</a:t>
            </a:r>
          </a:p>
          <a:p>
            <a:pPr>
              <a:buNone/>
            </a:pPr>
            <a:r>
              <a:rPr lang="ru-RU" sz="2800" dirty="0" smtClean="0"/>
              <a:t>1. На спину с подложенным под голову валиком.</a:t>
            </a:r>
          </a:p>
          <a:p>
            <a:pPr>
              <a:buNone/>
            </a:pPr>
            <a:r>
              <a:rPr lang="ru-RU" sz="2800" dirty="0" smtClean="0"/>
              <a:t>2. На спину с вытянутыми ногами.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3</a:t>
            </a:r>
            <a:r>
              <a:rPr lang="ru-RU" sz="2800" b="1" dirty="0" smtClean="0">
                <a:solidFill>
                  <a:srgbClr val="00B050"/>
                </a:solidFill>
              </a:rPr>
              <a:t>. На бок так, чтобы согнутые колени опирались о землю, а верхняя рука находилась под щекой.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komirb.ru/files/heart/heart.files/slide0020_image05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653136"/>
            <a:ext cx="4933950" cy="151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РЕАНИМАЦИЯ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52736"/>
            <a:ext cx="8229600" cy="50997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Разрешено ли давать пострадавшему, находящемуся в бессознательном состоянии, лекарственные средства?</a:t>
            </a:r>
          </a:p>
          <a:p>
            <a:pPr algn="ctr">
              <a:buNone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800" b="1" dirty="0" smtClean="0"/>
              <a:t>1. Разрешено.</a:t>
            </a:r>
          </a:p>
          <a:p>
            <a:pPr>
              <a:buNone/>
            </a:pPr>
            <a:r>
              <a:rPr lang="ru-RU" sz="2800" b="1" dirty="0" smtClean="0"/>
              <a:t>2. Разрешено в случае крайней необходимости.</a:t>
            </a:r>
          </a:p>
          <a:p>
            <a:pPr>
              <a:buNone/>
            </a:pPr>
            <a:r>
              <a:rPr lang="ru-RU" sz="2800" b="1" dirty="0" smtClean="0"/>
              <a:t>3. Запрещено.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РЕАНИМАЦИЯ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52736"/>
            <a:ext cx="8229600" cy="50997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При потере пострадавшим сознания и наличии пульса на сонной артерии для оказания первой помощи его необходимо уложить:</a:t>
            </a:r>
          </a:p>
          <a:p>
            <a:pPr>
              <a:buNone/>
            </a:pPr>
            <a:r>
              <a:rPr lang="ru-RU" sz="2800" dirty="0" smtClean="0"/>
              <a:t>1. На спину с подложенным под голову валиком.</a:t>
            </a:r>
          </a:p>
          <a:p>
            <a:pPr>
              <a:buNone/>
            </a:pPr>
            <a:r>
              <a:rPr lang="ru-RU" sz="2800" dirty="0" smtClean="0"/>
              <a:t>2. На спину с вытянутыми ногами.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3</a:t>
            </a:r>
            <a:r>
              <a:rPr lang="ru-RU" sz="2800" b="1" dirty="0" smtClean="0">
                <a:solidFill>
                  <a:srgbClr val="00B050"/>
                </a:solidFill>
              </a:rPr>
              <a:t>. На бок так, чтобы согнутые колени опирались о землю, а верхняя рука находилась под щекой.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РЕАНИМАЦИЯ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09939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1" t="15478" r="2718" b="42029"/>
          <a:stretch/>
        </p:blipFill>
        <p:spPr bwMode="auto">
          <a:xfrm>
            <a:off x="175514" y="1484784"/>
            <a:ext cx="425361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2" t="16746" r="2917" b="40000"/>
          <a:stretch/>
        </p:blipFill>
        <p:spPr bwMode="auto">
          <a:xfrm>
            <a:off x="4644007" y="1484784"/>
            <a:ext cx="421687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РЕАНИМАЦИЯ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09939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7" t="14503" r="1305" b="54538"/>
          <a:stretch/>
        </p:blipFill>
        <p:spPr bwMode="auto">
          <a:xfrm>
            <a:off x="179512" y="1196752"/>
            <a:ext cx="8415355" cy="25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4077072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400" dirty="0" smtClean="0"/>
              <a:t>Очистить ротовую полость от слизи и рвотных масс. 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Уложить пострадавшего на спину, запрокинуть ему голову,.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Поднять подбородок и выдвинуть нижнюю челюсть.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РЕАНИМАЦИЯ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6855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обеспечить восстановление и поддержание проходимости дыхательных путей пострадавшего при подготовке к проведению сердечно-легочной реанимации?</a:t>
            </a:r>
          </a:p>
          <a:p>
            <a:pPr algn="ctr">
              <a:buNone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ru-RU" sz="2800" dirty="0" smtClean="0"/>
              <a:t>Очистить ротовую полость от слизи и рвотных масс. Уложить пострадавшего на спину, запрокинуть ему голову, поднять подбородок и выдвинуть нижнюю челюсть.</a:t>
            </a:r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2. Уложить пострадавшего на бок, наклонить его голову к груди. Очистить ротовую полость от слизи и рвотных масс.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3. Уложить пострадавшего на спину и, не запрокидывая ему голову, сжать щеки, чтобы раздвинуть губы и раскрыть рот. Очистить ротовую полость от слизи и рвотных масс.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РЕАНИМАЦИЯ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09939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7" t="14503" r="1305" b="23130"/>
          <a:stretch/>
        </p:blipFill>
        <p:spPr bwMode="auto">
          <a:xfrm>
            <a:off x="285720" y="1000108"/>
            <a:ext cx="8415355" cy="503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im6-tub-ru.yandex.net/i?id=280893525-5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86190"/>
            <a:ext cx="2376490" cy="1681479"/>
          </a:xfrm>
          <a:prstGeom prst="rect">
            <a:avLst/>
          </a:prstGeom>
          <a:noFill/>
        </p:spPr>
      </p:pic>
      <p:pic>
        <p:nvPicPr>
          <p:cNvPr id="5126" name="Picture 6" descr="http://im7-tub-ru.yandex.net/i?id=148603274-24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3786190"/>
            <a:ext cx="1928826" cy="1691952"/>
          </a:xfrm>
          <a:prstGeom prst="rect">
            <a:avLst/>
          </a:prstGeom>
          <a:noFill/>
        </p:spPr>
      </p:pic>
      <p:pic>
        <p:nvPicPr>
          <p:cNvPr id="9" name="Рисунок 8" descr="http://www.medicinform.net/medhelp/img/1/37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3500438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РЕАНИМАЦИЯ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следует расположить руки на грудной клетке пострадавшего при выполнении непрямого массажа сердца?</a:t>
            </a:r>
          </a:p>
          <a:p>
            <a:pPr algn="ctr">
              <a:buNone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ru-RU" sz="2800" dirty="0" smtClean="0"/>
              <a:t>Основания ладоней обеих рук должны располагаться на грудной клетке на два пальца выше мечевидного отростка так, чтобы большой палец одной руки указывал в сторону левого плеча пострадавшего, а другой - в сторону правого плеча.</a:t>
            </a:r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2. Основания ладоней обеих рук, которые накладываются одна на другую, должны располагаться на грудине на два пальца выше мечевидного отростка так, чтобы большой палец одной руки указывал в сторону подбородка пострадавшего, а другой - в сторону живота.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3. Непрямой массаж сердца выполняют основанием ладони только одной руки, расположенной на грудной клетке на два пальца выше мечевидного отростка. Направление большого пальца не имеет значения.</a:t>
            </a:r>
          </a:p>
          <a:p>
            <a:pPr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Задача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6699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При открытом переломе конечностей, сопровождающемся кровотечением, первую помощь начинают: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1. С наложения импровизированной шины.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2. С наложения жгута выше раны на месте перелома.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3. С наложения давящей повязки.</a:t>
            </a:r>
          </a:p>
          <a:p>
            <a:pPr marL="514350" indent="-514350">
              <a:buAutoNum type="arabicParenR"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РЕАНИМАЦИЯ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125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700" b="1" dirty="0" smtClean="0">
                <a:solidFill>
                  <a:srgbClr val="0070C0"/>
                </a:solidFill>
              </a:rPr>
              <a:t>Каким образом проводится сердечно-легочная реанимация пострадавшего?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Искусственная вентиляции легких и непрямой массаж сердца: вначале 1 вдох методом «Рот ко рту», затем 15 надавливаний на грудину.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2. Непрямой массаж сердца и искусственная вентиляция легких: вначале 5 надавливаний на грудину, затем 1 вдох методом «Рот ко рту».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3. Непрямой массаж сердца и искусственная вентиляция легких: вначале 30 надавливаний на грудину, затем 2 вдоха методом «Рот ко рту».</a:t>
            </a:r>
          </a:p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132856"/>
            <a:ext cx="2669579" cy="333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27584" y="332655"/>
            <a:ext cx="720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Что необходимо сделать для извлечения инородного тела,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попавшего в дыхательные пути пострадавшего?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 r="48701" b="48883"/>
          <a:stretch>
            <a:fillRect/>
          </a:stretch>
        </p:blipFill>
        <p:spPr bwMode="auto">
          <a:xfrm flipH="1">
            <a:off x="107504" y="1844824"/>
            <a:ext cx="194421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267744" y="1916832"/>
          <a:ext cx="3888432" cy="3528392"/>
        </p:xfrm>
        <a:graphic>
          <a:graphicData uri="http://schemas.openxmlformats.org/drawingml/2006/table">
            <a:tbl>
              <a:tblPr/>
              <a:tblGrid>
                <a:gridCol w="3888432"/>
              </a:tblGrid>
              <a:tr h="35283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Ударить </a:t>
                      </a:r>
                      <a:r>
                        <a:rPr lang="ru-RU" sz="2000" b="1" u="non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несколько раз ладонью по спине пострадавшего. </a:t>
                      </a:r>
                      <a:endParaRPr lang="ru-RU" sz="2000" b="1" u="none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 </a:t>
                      </a:r>
                      <a:r>
                        <a:rPr lang="ru-RU" sz="2000" b="1" u="non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отрицательном результате встать сзади, обхватить его обеими руками на уровне нижних ребер, сцепить свои руки в кулак, одновременно сдавить его ребра и резко надавить на область живота кулаком в направлении внутрь и кверху.</a:t>
                      </a:r>
                      <a:endParaRPr lang="ru-RU" sz="2000" b="1" u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27584" y="404664"/>
            <a:ext cx="72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ТЕРМИЧЕСКИЙ ОЖОГ ВТОРОЙ СТЕПЕНИ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980728"/>
            <a:ext cx="4013697" cy="26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899592" y="4149080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Пузыри не вскрывать,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остатки одежды с обожженной поверхности не удалять,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рану накрыть стерильной салфеткой (не бинтовать), приложить холод,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дать болеутоляющее средство из индивидуальной аптечки (при отсутствии аллергии на него) и поить пострадавшего водой.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Ты сможешь помочь!</a:t>
            </a:r>
            <a:endParaRPr lang="ru-RU" sz="7200" b="1" dirty="0">
              <a:solidFill>
                <a:srgbClr val="FF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861048"/>
            <a:ext cx="8640960" cy="2063080"/>
          </a:xfrm>
        </p:spPr>
        <p:txBody>
          <a:bodyPr>
            <a:normAutofit/>
          </a:bodyPr>
          <a:lstStyle/>
          <a:p>
            <a:endParaRPr lang="ru-RU" sz="4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Надежда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Константиновна Попова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2019 </a:t>
            </a:r>
            <a:r>
              <a:rPr lang="ru-RU" sz="2400" b="1" i="1" dirty="0" smtClean="0">
                <a:solidFill>
                  <a:srgbClr val="C00000"/>
                </a:solidFill>
              </a:rPr>
              <a:t>год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Виды кровотечений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6" t="18171" r="5979" b="24695"/>
          <a:stretch/>
        </p:blipFill>
        <p:spPr bwMode="auto">
          <a:xfrm>
            <a:off x="683568" y="1556792"/>
            <a:ext cx="7753542" cy="458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204864"/>
            <a:ext cx="277180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Артериальное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45024"/>
            <a:ext cx="277180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Венозное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013176"/>
            <a:ext cx="277180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Капиллярное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АРТЕРИАЛЬНОЕ КРОВОТЕЧЕНИЕ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428596" y="1214422"/>
            <a:ext cx="4500594" cy="5000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Прижать с большим усилием пальцами поврежденный сосуд к подлежащим костям.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200" dirty="0" smtClean="0">
              <a:solidFill>
                <a:srgbClr val="0070C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позволяет выиграть время для подготовки к проведению остановки кровотечения другими способами и транспортировке пострадавшего.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4" cstate="print"/>
          <a:srcRect t="17578"/>
          <a:stretch>
            <a:fillRect/>
          </a:stretch>
        </p:blipFill>
        <p:spPr bwMode="auto">
          <a:xfrm>
            <a:off x="5429256" y="1214422"/>
            <a:ext cx="2786082" cy="380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 cstate="print"/>
          <a:srcRect b="76562"/>
          <a:stretch>
            <a:fillRect/>
          </a:stretch>
        </p:blipFill>
        <p:spPr bwMode="auto">
          <a:xfrm>
            <a:off x="785786" y="2357430"/>
            <a:ext cx="428628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АРТЕРИАЛЬНОЕ КРОВОТЕЧЕНИЕ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428596" y="1357298"/>
            <a:ext cx="4500594" cy="4357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514350" indent="-514350">
              <a:spcBef>
                <a:spcPct val="20000"/>
              </a:spcBef>
            </a:pPr>
            <a:r>
              <a:rPr lang="ru-RU" sz="4500" dirty="0" smtClean="0">
                <a:solidFill>
                  <a:srgbClr val="C00000"/>
                </a:solidFill>
              </a:rPr>
              <a:t>2)   Если вам не удалось сдавить сосуд пальцами, можно попытаться остановить кровотечение максимальным сгибанием конечности в суставе</a:t>
            </a:r>
          </a:p>
          <a:p>
            <a:pPr marL="514350" indent="-514350">
              <a:spcBef>
                <a:spcPct val="20000"/>
              </a:spcBef>
            </a:pPr>
            <a:r>
              <a:rPr lang="ru-RU" sz="3600" dirty="0" smtClean="0">
                <a:solidFill>
                  <a:srgbClr val="C00000"/>
                </a:solidFill>
              </a:rPr>
              <a:t>     (если нет подозрения на перелом)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позволяет выиграть время для подготовки к проведению остановки кровотечения другими способами и транспортировке пострадавшего.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571612"/>
            <a:ext cx="3929076" cy="32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АРТЕРИАЛЬНОЕ КРОВОТЕЧЕНИЕ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571472" y="1000108"/>
            <a:ext cx="6858048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indent="-514350" algn="ctr">
              <a:spcBef>
                <a:spcPct val="20000"/>
              </a:spcBef>
            </a:pPr>
            <a:r>
              <a:rPr lang="ru-RU" sz="4500" b="1" dirty="0" smtClean="0">
                <a:solidFill>
                  <a:srgbClr val="0070C0"/>
                </a:solidFill>
              </a:rPr>
              <a:t>3)   Накладываем жгут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7" t="14435" r="4999" b="24174"/>
          <a:stretch/>
        </p:blipFill>
        <p:spPr bwMode="auto">
          <a:xfrm>
            <a:off x="500034" y="1571612"/>
            <a:ext cx="7487478" cy="467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Личное\ЯГУАР\18-01-2013_21-00-52\Рисунок1.png"/>
          <p:cNvPicPr>
            <a:picLocks noChangeAspect="1" noChangeArrowheads="1"/>
          </p:cNvPicPr>
          <p:nvPr/>
        </p:nvPicPr>
        <p:blipFill rotWithShape="1">
          <a:blip r:embed="rId2" cstate="print"/>
          <a:srcRect r="12482" b="-315"/>
          <a:stretch/>
        </p:blipFill>
        <p:spPr bwMode="auto">
          <a:xfrm>
            <a:off x="-303213" y="-184150"/>
            <a:ext cx="9447213" cy="7092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АРТЕРИАЛЬНОЕ КРОВОТЕЧЕНИЕ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1156033" cy="7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3" t="14957" r="2935" b="22435"/>
          <a:stretch/>
        </p:blipFill>
        <p:spPr bwMode="auto">
          <a:xfrm>
            <a:off x="785786" y="928670"/>
            <a:ext cx="3737113" cy="477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6" t="14333" r="2709" b="27334"/>
          <a:stretch/>
        </p:blipFill>
        <p:spPr bwMode="auto">
          <a:xfrm>
            <a:off x="4786314" y="928670"/>
            <a:ext cx="4075612" cy="477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1592</Words>
  <Application>Microsoft Office PowerPoint</Application>
  <PresentationFormat>Экран (4:3)</PresentationFormat>
  <Paragraphs>278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Century Gothic</vt:lpstr>
      <vt:lpstr>Times New Roman</vt:lpstr>
      <vt:lpstr>Тема Office</vt:lpstr>
      <vt:lpstr>ПЕРВАЯ ПОМОЩЬ</vt:lpstr>
      <vt:lpstr> Вызов бригад скорой помощи и службы спасения на место  (112) </vt:lpstr>
      <vt:lpstr>Последовательность оказания первой помощи</vt:lpstr>
      <vt:lpstr>Задача</vt:lpstr>
      <vt:lpstr>Виды кровотечений</vt:lpstr>
      <vt:lpstr>АРТЕРИАЛЬНОЕ КРОВОТЕЧЕНИЕ</vt:lpstr>
      <vt:lpstr>АРТЕРИАЛЬНОЕ КРОВОТЕЧЕНИЕ</vt:lpstr>
      <vt:lpstr>АРТЕРИАЛЬНОЕ КРОВОТЕЧЕНИЕ</vt:lpstr>
      <vt:lpstr>АРТЕРИАЛЬНОЕ КРОВОТЕЧЕНИЕ</vt:lpstr>
      <vt:lpstr>АРТЕРИАЛЬНОЕ КРОВОТЕЧЕНИЕ</vt:lpstr>
      <vt:lpstr>АРТЕРИАЛЬНОЕ КРОВОТЕЧЕНИЕ</vt:lpstr>
      <vt:lpstr>АРТЕРИАЛЬНОЕ КРОВОТЕЧЕНИЕ</vt:lpstr>
      <vt:lpstr>АРТЕРИАЛЬНОЕ КРОВОТЕЧЕНИЕ ЗАДАЧА</vt:lpstr>
      <vt:lpstr>АРТЕРИАЛЬНОЕ КРОВОТЕЧЕНИЕ ЗАДАЧА</vt:lpstr>
      <vt:lpstr>ВЕНОЗНОЕ КРОВОТЕЧЕНИЕ</vt:lpstr>
      <vt:lpstr>ВЕНОЗНОЕ КРОВОТЕЧЕНИЕ ЗАДАЧА</vt:lpstr>
      <vt:lpstr>НОСОВОЕ КРОВОТЕЧЕНИЕ</vt:lpstr>
      <vt:lpstr>НОСОВОЕ КРОВОТЕЧЕНИЕ</vt:lpstr>
      <vt:lpstr>ПЕРЕЛОМЫ</vt:lpstr>
      <vt:lpstr>ПЕРЕЛОМЫ</vt:lpstr>
      <vt:lpstr>ПЕРЕЛОМЫ</vt:lpstr>
      <vt:lpstr>ПЕРЕЛОМЫ</vt:lpstr>
      <vt:lpstr>ПЕРЕЛОМЫ</vt:lpstr>
      <vt:lpstr>ПЕРЕЛОМЫ</vt:lpstr>
      <vt:lpstr>ПЕРЕЛОМЫ</vt:lpstr>
      <vt:lpstr>ПЕРЕЛОМЫ</vt:lpstr>
      <vt:lpstr>ПЕРЕЛОМЫ и УШИБЫ </vt:lpstr>
      <vt:lpstr>ПЕРЕЛОМЫ и УШИБЫ </vt:lpstr>
      <vt:lpstr>РЕАНИМАЦИЯ </vt:lpstr>
      <vt:lpstr>РЕАНИМАЦИЯ </vt:lpstr>
      <vt:lpstr>РЕАНИМАЦИЯ </vt:lpstr>
      <vt:lpstr>РЕАНИМАЦИЯ </vt:lpstr>
      <vt:lpstr>РЕАНИМАЦИЯ </vt:lpstr>
      <vt:lpstr>РЕАНИМАЦИЯ </vt:lpstr>
      <vt:lpstr>РЕАНИМАЦИЯ </vt:lpstr>
      <vt:lpstr>РЕАНИМАЦИЯ </vt:lpstr>
      <vt:lpstr>РЕАНИМАЦИЯ </vt:lpstr>
      <vt:lpstr>РЕАНИМАЦИЯ </vt:lpstr>
      <vt:lpstr>РЕАНИМАЦИЯ </vt:lpstr>
      <vt:lpstr>РЕАНИМАЦИЯ </vt:lpstr>
      <vt:lpstr>Презентация PowerPoint</vt:lpstr>
      <vt:lpstr>Презентация PowerPoint</vt:lpstr>
      <vt:lpstr>Ты сможешь помочь!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БЕЗОПАСНОСТИ ДОРОЖНОГО ДВИЖЕНИЯ</dc:title>
  <dc:creator>Иринка</dc:creator>
  <cp:lastModifiedBy>Надежда Константиновна Попова</cp:lastModifiedBy>
  <cp:revision>393</cp:revision>
  <dcterms:modified xsi:type="dcterms:W3CDTF">2019-04-12T06:29:35Z</dcterms:modified>
</cp:coreProperties>
</file>