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  <a:srgbClr val="F1F1F1"/>
    <a:srgbClr val="3A5896"/>
    <a:srgbClr val="EB752B"/>
    <a:srgbClr val="C6D4DF"/>
    <a:srgbClr val="F3F0ED"/>
    <a:srgbClr val="E1DAD2"/>
    <a:srgbClr val="FEFEFE"/>
    <a:srgbClr val="C1C9CD"/>
    <a:srgbClr val="7C9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22" autoAdjust="0"/>
  </p:normalViewPr>
  <p:slideViewPr>
    <p:cSldViewPr snapToGrid="0">
      <p:cViewPr varScale="1">
        <p:scale>
          <a:sx n="75" d="100"/>
          <a:sy n="75" d="100"/>
        </p:scale>
        <p:origin x="2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29202-B61C-42F0-A139-377B1A4FB5D2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79C65-90ED-4800-AEA8-D549161C4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8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79C65-90ED-4800-AEA8-D549161C4A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52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667717" y="685800"/>
            <a:ext cx="4761077" cy="23028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rgbClr val="F1F1F1"/>
                </a:solidFill>
              </a:rPr>
              <a:t>Правила безопасности на </a:t>
            </a:r>
            <a:r>
              <a:rPr lang="ru-RU" sz="5400" b="1" dirty="0" smtClean="0">
                <a:solidFill>
                  <a:srgbClr val="F1F1F1"/>
                </a:solidFill>
              </a:rPr>
              <a:t>вод</a:t>
            </a:r>
            <a:r>
              <a:rPr lang="ru-RU" sz="54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е</a:t>
            </a:r>
            <a:endParaRPr lang="en-US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оказания помощи при утоплении: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287254"/>
            <a:ext cx="7869890" cy="524671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Перевернуть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пострадавшего лицом вниз, опустить голову ниже таза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Очистить ротовую полость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надавить на корень языка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рвотного и кашлевого рефлексов – добиться полного удаления воды из дыхательных путей и желудка.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 рвотных движений и пульса – положить на спину и приступить к реанимации (искусственное дыхание, непрямой массаж сердца). При появлении признаков жизни – перевернуть лицом вниз, удалить воду из легких и желудка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"скорую помощь"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617041" y="5779363"/>
            <a:ext cx="1074198" cy="83450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6267635" y="5699464"/>
            <a:ext cx="1216241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3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43" y="189842"/>
            <a:ext cx="7886698" cy="998742"/>
          </a:xfrm>
        </p:spPr>
        <p:txBody>
          <a:bodyPr/>
          <a:lstStyle/>
          <a:p>
            <a:r>
              <a:rPr lang="ru-RU" dirty="0" smtClean="0">
                <a:solidFill>
                  <a:srgbClr val="69D8FF"/>
                </a:solidFill>
              </a:rPr>
              <a:t>Содержание</a:t>
            </a:r>
            <a:r>
              <a:rPr lang="ru-RU" dirty="0" smtClean="0">
                <a:solidFill>
                  <a:srgbClr val="F1F1F1"/>
                </a:solidFill>
              </a:rPr>
              <a:t> </a:t>
            </a:r>
            <a:endParaRPr lang="en-US" dirty="0">
              <a:solidFill>
                <a:srgbClr val="F1F1F1"/>
              </a:solidFill>
            </a:endParaRPr>
          </a:p>
        </p:txBody>
      </p:sp>
      <p:grpSp>
        <p:nvGrpSpPr>
          <p:cNvPr id="73" name="Group 2"/>
          <p:cNvGrpSpPr>
            <a:grpSpLocks/>
          </p:cNvGrpSpPr>
          <p:nvPr/>
        </p:nvGrpSpPr>
        <p:grpSpPr bwMode="auto">
          <a:xfrm>
            <a:off x="2096502" y="3414944"/>
            <a:ext cx="5105400" cy="555625"/>
            <a:chOff x="1248" y="1440"/>
            <a:chExt cx="3216" cy="350"/>
          </a:xfrm>
        </p:grpSpPr>
        <p:sp>
          <p:nvSpPr>
            <p:cNvPr id="74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6" name="Text Box 5"/>
            <p:cNvSpPr txBox="1">
              <a:spLocks noChangeArrowheads="1"/>
            </p:cNvSpPr>
            <p:nvPr/>
          </p:nvSpPr>
          <p:spPr bwMode="gray">
            <a:xfrm>
              <a:off x="1727" y="1482"/>
              <a:ext cx="24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2" action="ppaction://hlinksldjump"/>
                </a:rPr>
                <a:t>Если тонет человек: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2020302" y="1052512"/>
            <a:ext cx="5181600" cy="555625"/>
            <a:chOff x="1248" y="2030"/>
            <a:chExt cx="3264" cy="350"/>
          </a:xfrm>
        </p:grpSpPr>
        <p:sp>
          <p:nvSpPr>
            <p:cNvPr id="79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1" name="Text Box 10"/>
            <p:cNvSpPr txBox="1">
              <a:spLocks noChangeArrowheads="1"/>
            </p:cNvSpPr>
            <p:nvPr/>
          </p:nvSpPr>
          <p:spPr bwMode="gray">
            <a:xfrm>
              <a:off x="1727" y="2072"/>
              <a:ext cx="27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hlinkClick r:id="rId3" action="ppaction://hlinksldjump"/>
                </a:rPr>
                <a:t>Введение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3" name="Group 12"/>
          <p:cNvGrpSpPr>
            <a:grpSpLocks/>
          </p:cNvGrpSpPr>
          <p:nvPr/>
        </p:nvGrpSpPr>
        <p:grpSpPr bwMode="auto">
          <a:xfrm>
            <a:off x="2045034" y="1932033"/>
            <a:ext cx="6573838" cy="555625"/>
            <a:chOff x="1248" y="2640"/>
            <a:chExt cx="4141" cy="350"/>
          </a:xfrm>
        </p:grpSpPr>
        <p:sp>
          <p:nvSpPr>
            <p:cNvPr id="84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6" name="Text Box 15"/>
            <p:cNvSpPr txBox="1">
              <a:spLocks noChangeArrowheads="1"/>
            </p:cNvSpPr>
            <p:nvPr/>
          </p:nvSpPr>
          <p:spPr bwMode="gray">
            <a:xfrm>
              <a:off x="1727" y="2682"/>
              <a:ext cx="36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4" action="ppaction://hlinksldjump"/>
                </a:rPr>
                <a:t>Правила безопасного поведения на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hlinkClick r:id="rId4" action="ppaction://hlinksldjump"/>
                </a:rPr>
                <a:t>воде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8" name="Group 17"/>
          <p:cNvGrpSpPr>
            <a:grpSpLocks/>
          </p:cNvGrpSpPr>
          <p:nvPr/>
        </p:nvGrpSpPr>
        <p:grpSpPr bwMode="auto">
          <a:xfrm>
            <a:off x="2096502" y="2674398"/>
            <a:ext cx="5105400" cy="555625"/>
            <a:chOff x="1248" y="3230"/>
            <a:chExt cx="3216" cy="350"/>
          </a:xfrm>
        </p:grpSpPr>
        <p:sp>
          <p:nvSpPr>
            <p:cNvPr id="89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1" name="Text Box 20"/>
            <p:cNvSpPr txBox="1">
              <a:spLocks noChangeArrowheads="1"/>
            </p:cNvSpPr>
            <p:nvPr/>
          </p:nvSpPr>
          <p:spPr bwMode="gray">
            <a:xfrm>
              <a:off x="1727" y="3234"/>
              <a:ext cx="23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5" action="ppaction://hlinksldjump"/>
                </a:rPr>
                <a:t>При пользовании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hlinkClick r:id="rId5" action="ppaction://hlinksldjump"/>
                </a:rPr>
                <a:t>лодкой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3" name="Group 22"/>
          <p:cNvGrpSpPr>
            <a:grpSpLocks/>
          </p:cNvGrpSpPr>
          <p:nvPr/>
        </p:nvGrpSpPr>
        <p:grpSpPr bwMode="auto">
          <a:xfrm>
            <a:off x="2121234" y="4248736"/>
            <a:ext cx="5105400" cy="555625"/>
            <a:chOff x="1248" y="3230"/>
            <a:chExt cx="3216" cy="350"/>
          </a:xfrm>
        </p:grpSpPr>
        <p:sp>
          <p:nvSpPr>
            <p:cNvPr id="94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6" name="Text Box 25"/>
            <p:cNvSpPr txBox="1">
              <a:spLocks noChangeArrowheads="1"/>
            </p:cNvSpPr>
            <p:nvPr/>
          </p:nvSpPr>
          <p:spPr bwMode="gray">
            <a:xfrm>
              <a:off x="1711" y="3272"/>
              <a:ext cx="22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6" action="ppaction://hlinksldjump"/>
                </a:rPr>
                <a:t>Если тоните сами: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2121234" y="5049205"/>
            <a:ext cx="5153025" cy="555625"/>
            <a:chOff x="1248" y="3230"/>
            <a:chExt cx="324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1711" y="3272"/>
              <a:ext cx="27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7" action="ppaction://hlinksldjump"/>
                </a:rPr>
                <a:t>Вы захлебнулись водой: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2096502" y="5724141"/>
            <a:ext cx="6018213" cy="1200150"/>
            <a:chOff x="1248" y="1367"/>
            <a:chExt cx="3791" cy="756"/>
          </a:xfrm>
        </p:grpSpPr>
        <p:sp>
          <p:nvSpPr>
            <p:cNvPr id="34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gray">
            <a:xfrm>
              <a:off x="1727" y="1367"/>
              <a:ext cx="331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8" action="ppaction://hlinksldjump"/>
                </a:rPr>
                <a:t>Правила оказания помощи при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hlinkClick r:id="rId8" action="ppaction://hlinksldjump"/>
                </a:rPr>
                <a:t>утоплении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8" action="ppaction://hlinksldjump"/>
                </a:rPr>
                <a:t/>
              </a:r>
              <a:b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8" action="ppaction://hlinksldjump"/>
                </a:rPr>
              </a:b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342" y="367394"/>
            <a:ext cx="7886698" cy="9987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водоемы, безусловно, источник опасности, и поэтому осторожность при купании и плавании вполне оправдана. Купаться следует в солнечную, безветренную погоду при температуре воздуха не менее 20-23 градуса тепла, воды - 17-19 градусов. Лучшее время суток для купания - 8-10 часов утра и 17-19 часов вечера. Не следует купаться раньше, чем через час-полтора после приема пищи. Взрослые должны ознакомить детей с правилами безопасности на водных объектах, прежде чем дети отправятся в лагеря, туристические походы, пикники. Умение хорошо плавать - одна из важнейших гарантий безопасного отдыха на воде, но помните, что даже хороший пловец должен соблюдать постоянную осторожность, дисциплину и строго придерживаться правил поведения на воде. </a:t>
            </a:r>
          </a:p>
        </p:txBody>
      </p:sp>
      <p:pic>
        <p:nvPicPr>
          <p:cNvPr id="1026" name="Picture 2" descr="https://www.izh.ru/res_ru/0_news_49582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155" y="4684990"/>
            <a:ext cx="2694158" cy="17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923278" y="5814874"/>
            <a:ext cx="1118586" cy="7989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95310"/>
            <a:ext cx="7869890" cy="598165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отплывайте далеко от берега, не заплывайте за предупредительные знаки. Купайтесь в специально отведенных и оборудованных для этого местах. Входите в воду осторожно, медленно, когда вода дойдет вам до пояса, остановитесь и быстро окунитесь. Никогда не плавайте в одиночестве, особенно, если не уверены в своих силах. Не подавайте ложных сигналов бедствия. Следите за играми детей даже на мелководье. Учиться плавать дети могут только под контролем взрослых. При преодолении водоемов на лодках несовершеннолетние должны быть в спасательных средствах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RU" dirty="0"/>
          </a:p>
        </p:txBody>
      </p:sp>
      <p:pic>
        <p:nvPicPr>
          <p:cNvPr id="4" name="Picture 2" descr="https://www.izh.ru/res_ru/0_news_49582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88" y="4551825"/>
            <a:ext cx="2694158" cy="17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661429" y="5734975"/>
            <a:ext cx="1100831" cy="80786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56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безопасного поведения на воде: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Купаться только в специально оборудованных местах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нырять в незнакомых местах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заплывать за буйки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приближаться к судам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хватать друг друга за руки и ноги во время игр на воде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умеющим плавать купаться только в специально оборудованных местах глубиной не боле 1,2 метра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821227" y="5903650"/>
            <a:ext cx="763480" cy="701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0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пользовании лодкой, катамараном, скутером запрещается: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Оправляться в путь без спасательного жилета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Отплывать далеко от берега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Вставать, переходить и раскачиваться в лодке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Нырять с лодки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Залезать в лодку через борт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7617041" y="5779363"/>
            <a:ext cx="1074198" cy="83450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тонет человек: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316" y="843371"/>
            <a:ext cx="7869890" cy="4889709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 громко зовите на помощь: «Человек тонет!»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вызвать спасателей и «скорую помощь»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Бросьте тонущему спасательный круг, длинную веревку с узлом на конце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хорошо плаваете, снимите одежду и обувь и вплавь доберитесь до тонущего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Заговорите с ним. Если услышите адекватный ответ, смело подставляйте ему плечо в качестве опоры и помогите доплыть до берега. Если же утопающий находится в панике, схватил вас и тащит за собой в воду, применяйте силу. Если освободиться от захвата вам не удается, сделайте глубокий вдох и нырните под воду, увлекая за собой спасаемого. Он обязательно отпустит вас. Если утопающий находится без сознания, можно транспортировать его до берега, держа за волосы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892248" y="6090082"/>
            <a:ext cx="896645" cy="67470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тоните сами: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паникуйте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Снимите с себя лишнюю одежду, обувь, кричите, зовите на помощь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Перевернитесь на спину, широко раскиньте руки, расслабьтесь, сделайте несколько глубоких вдохов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Прежде, чем пойти купаться, не забудьте взять с собой английскую булавку. Она поможет вам, если в воде начнутся судороги. Если же у вас свело ногу, а булавки при себе нет, ущипните несколько раз икроножную мышцу. Если это не помогает, крепко возьмитесь за большой палец ноги и резко выпрямите его. Плывите к берегу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617041" y="5779363"/>
            <a:ext cx="1074198" cy="83450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5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захлебнулись водой: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паникуйте, постарайтесь развернуться спиной к волне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Прижмите согнутые в локтях руки к нижней части груди и сделайте несколько резких выдохов, помогая себе руками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очистите от воды нос и сделайте несколько глотательных движений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Восстановив дыхание, ложитесь на живот и двигайтесь к берегу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позовите людей на помощь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617041" y="5779363"/>
            <a:ext cx="1074198" cy="83450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1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653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Содержание </vt:lpstr>
      <vt:lpstr>Введение  </vt:lpstr>
      <vt:lpstr>Презентация PowerPoint</vt:lpstr>
      <vt:lpstr>Правила безопасного поведения на воде:</vt:lpstr>
      <vt:lpstr>При пользовании лодкой, катамараном, скутером запрещается:</vt:lpstr>
      <vt:lpstr>Если тонет человек:</vt:lpstr>
      <vt:lpstr>Если тоните сами:</vt:lpstr>
      <vt:lpstr>Вы захлебнулись водой:</vt:lpstr>
      <vt:lpstr>Правила оказания помощи при утоплении: 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</cp:lastModifiedBy>
  <cp:revision>158</cp:revision>
  <dcterms:created xsi:type="dcterms:W3CDTF">2016-11-18T14:12:19Z</dcterms:created>
  <dcterms:modified xsi:type="dcterms:W3CDTF">2021-08-20T14:00:21Z</dcterms:modified>
</cp:coreProperties>
</file>