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5" r:id="rId4"/>
    <p:sldId id="283" r:id="rId5"/>
    <p:sldId id="274" r:id="rId6"/>
    <p:sldId id="276" r:id="rId7"/>
    <p:sldId id="284" r:id="rId8"/>
    <p:sldId id="285" r:id="rId9"/>
    <p:sldId id="286" r:id="rId10"/>
    <p:sldId id="287" r:id="rId11"/>
    <p:sldId id="288" r:id="rId12"/>
    <p:sldId id="289" r:id="rId13"/>
    <p:sldId id="290"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3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B01FB619-634E-4705-92DA-DCDBF0A6B63D}" type="datetimeFigureOut">
              <a:rPr lang="ru-RU" smtClean="0"/>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84AF34-96A5-48EC-9DF9-A7141D7D713F}"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0423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01FB619-634E-4705-92DA-DCDBF0A6B63D}" type="datetimeFigureOut">
              <a:rPr lang="ru-RU" smtClean="0"/>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84AF34-96A5-48EC-9DF9-A7141D7D713F}" type="slidenum">
              <a:rPr lang="ru-RU" smtClean="0"/>
              <a:t>‹#›</a:t>
            </a:fld>
            <a:endParaRPr lang="ru-RU"/>
          </a:p>
        </p:txBody>
      </p:sp>
    </p:spTree>
    <p:extLst>
      <p:ext uri="{BB962C8B-B14F-4D97-AF65-F5344CB8AC3E}">
        <p14:creationId xmlns:p14="http://schemas.microsoft.com/office/powerpoint/2010/main" val="364232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01FB619-634E-4705-92DA-DCDBF0A6B63D}" type="datetimeFigureOut">
              <a:rPr lang="ru-RU" smtClean="0"/>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84AF34-96A5-48EC-9DF9-A7141D7D713F}" type="slidenum">
              <a:rPr lang="ru-RU" smtClean="0"/>
              <a:t>‹#›</a:t>
            </a:fld>
            <a:endParaRPr lang="ru-RU"/>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322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01FB619-634E-4705-92DA-DCDBF0A6B63D}" type="datetimeFigureOut">
              <a:rPr lang="ru-RU" smtClean="0"/>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84AF34-96A5-48EC-9DF9-A7141D7D713F}" type="slidenum">
              <a:rPr lang="ru-RU" smtClean="0"/>
              <a:t>‹#›</a:t>
            </a:fld>
            <a:endParaRPr lang="ru-RU"/>
          </a:p>
        </p:txBody>
      </p:sp>
    </p:spTree>
    <p:extLst>
      <p:ext uri="{BB962C8B-B14F-4D97-AF65-F5344CB8AC3E}">
        <p14:creationId xmlns:p14="http://schemas.microsoft.com/office/powerpoint/2010/main" val="392654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01FB619-634E-4705-92DA-DCDBF0A6B63D}" type="datetimeFigureOut">
              <a:rPr lang="ru-RU" smtClean="0"/>
              <a:t>20.08.2021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684AF34-96A5-48EC-9DF9-A7141D7D713F}"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421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01FB619-634E-4705-92DA-DCDBF0A6B63D}" type="datetimeFigureOut">
              <a:rPr lang="ru-RU" smtClean="0"/>
              <a:t>20.08.2021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84AF34-96A5-48EC-9DF9-A7141D7D713F}" type="slidenum">
              <a:rPr lang="ru-RU" smtClean="0"/>
              <a:t>‹#›</a:t>
            </a:fld>
            <a:endParaRPr lang="ru-RU"/>
          </a:p>
        </p:txBody>
      </p:sp>
    </p:spTree>
    <p:extLst>
      <p:ext uri="{BB962C8B-B14F-4D97-AF65-F5344CB8AC3E}">
        <p14:creationId xmlns:p14="http://schemas.microsoft.com/office/powerpoint/2010/main" val="1963840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2412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smtClean="0"/>
              <a:t>Образец текста</a:t>
            </a:r>
          </a:p>
        </p:txBody>
      </p:sp>
      <p:sp>
        <p:nvSpPr>
          <p:cNvPr id="6" name="Content Placeholder 5"/>
          <p:cNvSpPr>
            <a:spLocks noGrp="1"/>
          </p:cNvSpPr>
          <p:nvPr>
            <p:ph sz="quarter" idx="4"/>
          </p:nvPr>
        </p:nvSpPr>
        <p:spPr>
          <a:xfrm>
            <a:off x="599088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01FB619-634E-4705-92DA-DCDBF0A6B63D}" type="datetimeFigureOut">
              <a:rPr lang="ru-RU" smtClean="0"/>
              <a:t>20.08.2021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684AF34-96A5-48EC-9DF9-A7141D7D713F}" type="slidenum">
              <a:rPr lang="ru-RU" smtClean="0"/>
              <a:t>‹#›</a:t>
            </a:fld>
            <a:endParaRPr lang="ru-RU"/>
          </a:p>
        </p:txBody>
      </p:sp>
    </p:spTree>
    <p:extLst>
      <p:ext uri="{BB962C8B-B14F-4D97-AF65-F5344CB8AC3E}">
        <p14:creationId xmlns:p14="http://schemas.microsoft.com/office/powerpoint/2010/main" val="976422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01FB619-634E-4705-92DA-DCDBF0A6B63D}" type="datetimeFigureOut">
              <a:rPr lang="ru-RU" smtClean="0"/>
              <a:t>20.08.2021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684AF34-96A5-48EC-9DF9-A7141D7D713F}" type="slidenum">
              <a:rPr lang="ru-RU" smtClean="0"/>
              <a:t>‹#›</a:t>
            </a:fld>
            <a:endParaRPr lang="ru-RU"/>
          </a:p>
        </p:txBody>
      </p:sp>
    </p:spTree>
    <p:extLst>
      <p:ext uri="{BB962C8B-B14F-4D97-AF65-F5344CB8AC3E}">
        <p14:creationId xmlns:p14="http://schemas.microsoft.com/office/powerpoint/2010/main" val="211075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B619-634E-4705-92DA-DCDBF0A6B63D}" type="datetimeFigureOut">
              <a:rPr lang="ru-RU" smtClean="0"/>
              <a:t>20.08.2021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684AF34-96A5-48EC-9DF9-A7141D7D713F}" type="slidenum">
              <a:rPr lang="ru-RU" smtClean="0"/>
              <a:t>‹#›</a:t>
            </a:fld>
            <a:endParaRPr lang="ru-RU"/>
          </a:p>
        </p:txBody>
      </p:sp>
    </p:spTree>
    <p:extLst>
      <p:ext uri="{BB962C8B-B14F-4D97-AF65-F5344CB8AC3E}">
        <p14:creationId xmlns:p14="http://schemas.microsoft.com/office/powerpoint/2010/main" val="2833443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ru-RU" smtClean="0"/>
              <a:t>Образец заголовка</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01FB619-634E-4705-92DA-DCDBF0A6B63D}" type="datetimeFigureOut">
              <a:rPr lang="ru-RU" smtClean="0"/>
              <a:t>20.08.2021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84AF34-96A5-48EC-9DF9-A7141D7D713F}" type="slidenum">
              <a:rPr lang="ru-RU" smtClean="0"/>
              <a:t>‹#›</a:t>
            </a:fld>
            <a:endParaRPr lang="ru-RU"/>
          </a:p>
        </p:txBody>
      </p:sp>
    </p:spTree>
    <p:extLst>
      <p:ext uri="{BB962C8B-B14F-4D97-AF65-F5344CB8AC3E}">
        <p14:creationId xmlns:p14="http://schemas.microsoft.com/office/powerpoint/2010/main" val="309930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01FB619-634E-4705-92DA-DCDBF0A6B63D}" type="datetimeFigureOut">
              <a:rPr lang="ru-RU" smtClean="0"/>
              <a:t>20.08.2021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684AF34-96A5-48EC-9DF9-A7141D7D713F}"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60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01FB619-634E-4705-92DA-DCDBF0A6B63D}" type="datetimeFigureOut">
              <a:rPr lang="ru-RU" smtClean="0"/>
              <a:t>20.08.2021</a:t>
            </a:fld>
            <a:endParaRPr lang="ru-RU"/>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ru-RU"/>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684AF34-96A5-48EC-9DF9-A7141D7D713F}" type="slidenum">
              <a:rPr lang="ru-RU" smtClean="0"/>
              <a:t>‹#›</a:t>
            </a:fld>
            <a:endParaRPr lang="ru-RU"/>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105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2" descr="http://tkolledg.ucoz.ru/novosti3/11onglshdlpshdl1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8"/>
            <a:ext cx="12192000" cy="686419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4038600" y="259067"/>
            <a:ext cx="7772400" cy="1463040"/>
          </a:xfrm>
          <a:solidFill>
            <a:schemeClr val="tx1">
              <a:alpha val="60000"/>
            </a:schemeClr>
          </a:solidFill>
        </p:spPr>
        <p:txBody>
          <a:bodyPr/>
          <a:lstStyle/>
          <a:p>
            <a:pPr algn="ctr"/>
            <a:r>
              <a:rPr lang="ru-RU" dirty="0" smtClean="0">
                <a:solidFill>
                  <a:schemeClr val="bg1"/>
                </a:solidFill>
              </a:rPr>
              <a:t>История волейбола</a:t>
            </a:r>
            <a:endParaRPr lang="ru-RU" dirty="0">
              <a:solidFill>
                <a:schemeClr val="bg1"/>
              </a:solidFill>
            </a:endParaRPr>
          </a:p>
        </p:txBody>
      </p:sp>
    </p:spTree>
    <p:extLst>
      <p:ext uri="{BB962C8B-B14F-4D97-AF65-F5344CB8AC3E}">
        <p14:creationId xmlns:p14="http://schemas.microsoft.com/office/powerpoint/2010/main" val="877560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Равнобедренный треугольник 3"/>
          <p:cNvSpPr/>
          <p:nvPr/>
        </p:nvSpPr>
        <p:spPr>
          <a:xfrm>
            <a:off x="3230880" y="-6797039"/>
            <a:ext cx="14843760" cy="13929360"/>
          </a:xfrm>
          <a:prstGeom prst="triangle">
            <a:avLst/>
          </a:prstGeom>
          <a:solidFill>
            <a:schemeClr val="tx1">
              <a:alpha val="7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024128" y="585216"/>
            <a:ext cx="10771632" cy="1499616"/>
          </a:xfrm>
        </p:spPr>
        <p:txBody>
          <a:bodyPr/>
          <a:lstStyle/>
          <a:p>
            <a:pPr algn="r"/>
            <a:r>
              <a:rPr lang="ru-RU" dirty="0">
                <a:solidFill>
                  <a:schemeClr val="bg1"/>
                </a:solidFill>
              </a:rPr>
              <a:t>Современное состояние</a:t>
            </a:r>
          </a:p>
        </p:txBody>
      </p:sp>
      <p:sp>
        <p:nvSpPr>
          <p:cNvPr id="3" name="Объект 2"/>
          <p:cNvSpPr>
            <a:spLocks noGrp="1"/>
          </p:cNvSpPr>
          <p:nvPr>
            <p:ph idx="1"/>
          </p:nvPr>
        </p:nvSpPr>
        <p:spPr>
          <a:xfrm>
            <a:off x="5836920" y="2084832"/>
            <a:ext cx="5958840" cy="4575048"/>
          </a:xfrm>
        </p:spPr>
        <p:txBody>
          <a:bodyPr>
            <a:noAutofit/>
          </a:bodyPr>
          <a:lstStyle/>
          <a:p>
            <a:pPr algn="just"/>
            <a:r>
              <a:rPr lang="ru-RU" sz="2800" dirty="0">
                <a:solidFill>
                  <a:schemeClr val="bg1"/>
                </a:solidFill>
              </a:rPr>
              <a:t>С 2006 года FIVB объединяет 220 национальных федераций волейбола, волейбол является одним из самых популярных видов спорта на Земле.</a:t>
            </a:r>
          </a:p>
          <a:p>
            <a:pPr algn="just"/>
            <a:r>
              <a:rPr lang="ru-RU" sz="2800" dirty="0">
                <a:solidFill>
                  <a:schemeClr val="bg1"/>
                </a:solidFill>
              </a:rPr>
              <a:t>Наиболее развит волейбол, как вид спорта, в таких странах как Россия, Бразилия, Китай, Италия, США, Япония, Польша.</a:t>
            </a:r>
          </a:p>
        </p:txBody>
      </p:sp>
    </p:spTree>
    <p:extLst>
      <p:ext uri="{BB962C8B-B14F-4D97-AF65-F5344CB8AC3E}">
        <p14:creationId xmlns:p14="http://schemas.microsoft.com/office/powerpoint/2010/main" val="800041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Равнобедренный треугольник 3"/>
          <p:cNvSpPr/>
          <p:nvPr/>
        </p:nvSpPr>
        <p:spPr>
          <a:xfrm>
            <a:off x="3230880" y="-6797039"/>
            <a:ext cx="14843760" cy="13929360"/>
          </a:xfrm>
          <a:prstGeom prst="triangle">
            <a:avLst/>
          </a:prstGeom>
          <a:solidFill>
            <a:schemeClr val="tx1">
              <a:alpha val="7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2865120" y="585216"/>
            <a:ext cx="8930640" cy="1499616"/>
          </a:xfrm>
        </p:spPr>
        <p:txBody>
          <a:bodyPr/>
          <a:lstStyle/>
          <a:p>
            <a:pPr algn="r"/>
            <a:r>
              <a:rPr lang="ru-RU" dirty="0">
                <a:solidFill>
                  <a:schemeClr val="bg1"/>
                </a:solidFill>
              </a:rPr>
              <a:t>Развитие волейбола в </a:t>
            </a:r>
            <a:r>
              <a:rPr lang="ru-RU" dirty="0" err="1" smtClean="0">
                <a:solidFill>
                  <a:schemeClr val="bg1"/>
                </a:solidFill>
              </a:rPr>
              <a:t>россии</a:t>
            </a:r>
            <a:endParaRPr lang="ru-RU" dirty="0">
              <a:solidFill>
                <a:schemeClr val="bg1"/>
              </a:solidFill>
            </a:endParaRPr>
          </a:p>
        </p:txBody>
      </p:sp>
      <p:sp>
        <p:nvSpPr>
          <p:cNvPr id="3" name="Объект 2"/>
          <p:cNvSpPr>
            <a:spLocks noGrp="1"/>
          </p:cNvSpPr>
          <p:nvPr>
            <p:ph idx="1"/>
          </p:nvPr>
        </p:nvSpPr>
        <p:spPr>
          <a:xfrm>
            <a:off x="5836920" y="2348484"/>
            <a:ext cx="6096000" cy="3945636"/>
          </a:xfrm>
        </p:spPr>
        <p:txBody>
          <a:bodyPr>
            <a:noAutofit/>
          </a:bodyPr>
          <a:lstStyle/>
          <a:p>
            <a:pPr algn="just"/>
            <a:r>
              <a:rPr lang="ru-RU" sz="2800" dirty="0">
                <a:solidFill>
                  <a:schemeClr val="bg1"/>
                </a:solidFill>
              </a:rPr>
              <a:t>Весной 1932 года при Всесоюзном совете физической культуры СССР была создана секция волейбола.</a:t>
            </a:r>
          </a:p>
          <a:p>
            <a:pPr algn="just"/>
            <a:r>
              <a:rPr lang="ru-RU" sz="2800" dirty="0">
                <a:solidFill>
                  <a:schemeClr val="bg1"/>
                </a:solidFill>
              </a:rPr>
              <a:t>Советские волейболисты — 6-кратные чемпионы мира, 12-кратные Европы, 4-кратные победители Кубка мира. Женская команда СССР 5 раз побеждала на чемпионатах мира, 13 — Европы, 1 — на Кубке мира.</a:t>
            </a:r>
          </a:p>
        </p:txBody>
      </p:sp>
    </p:spTree>
    <p:extLst>
      <p:ext uri="{BB962C8B-B14F-4D97-AF65-F5344CB8AC3E}">
        <p14:creationId xmlns:p14="http://schemas.microsoft.com/office/powerpoint/2010/main" val="2115623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290" name="Picture 2" descr="https://www.pe.com/wp-content/uploads/migration/o6q/o6q74v-b88705887z.120160505154134000gc4gdci3.10.jpg?w=1024&amp;amp;h=6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vespo.com.ua/wp-content/uploads/2014/06/Inna-ryiskal-voleyb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43761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bigenc.ru/media/2016/10/27/1237283209/22017.jpg.262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450080" cy="6827987"/>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sport-strana.ru/wp-content/flagallery/15-09-23_04-14-59/webview/buldakova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0"/>
            <a:ext cx="5132245" cy="6842993"/>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http://iknigi.net/books_files/online_html/94995/i_01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040" y="-15007"/>
            <a:ext cx="9768080" cy="6827987"/>
          </a:xfrm>
          <a:prstGeom prst="rect">
            <a:avLst/>
          </a:prstGeom>
          <a:noFill/>
          <a:extLst>
            <a:ext uri="{909E8E84-426E-40DD-AFC4-6F175D3DCCD1}">
              <a14:hiddenFill xmlns:a14="http://schemas.microsoft.com/office/drawing/2010/main">
                <a:solidFill>
                  <a:srgbClr val="FFFFFF"/>
                </a:solidFill>
              </a14:hiddenFill>
            </a:ext>
          </a:extLst>
        </p:spPr>
      </p:pic>
      <p:sp>
        <p:nvSpPr>
          <p:cNvPr id="4" name="Равнобедренный треугольник 3"/>
          <p:cNvSpPr/>
          <p:nvPr/>
        </p:nvSpPr>
        <p:spPr>
          <a:xfrm>
            <a:off x="3230880" y="-6797039"/>
            <a:ext cx="14843760" cy="13929360"/>
          </a:xfrm>
          <a:prstGeom prst="triangle">
            <a:avLst/>
          </a:prstGeom>
          <a:solidFill>
            <a:schemeClr val="tx1">
              <a:alpha val="7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3230880" y="585216"/>
            <a:ext cx="8564880" cy="1499616"/>
          </a:xfrm>
        </p:spPr>
        <p:txBody>
          <a:bodyPr>
            <a:noAutofit/>
          </a:bodyPr>
          <a:lstStyle/>
          <a:p>
            <a:pPr algn="r">
              <a:lnSpc>
                <a:spcPct val="100000"/>
              </a:lnSpc>
            </a:pPr>
            <a:r>
              <a:rPr lang="ru-RU" dirty="0">
                <a:solidFill>
                  <a:schemeClr val="bg1"/>
                </a:solidFill>
              </a:rPr>
              <a:t>Выдающиеся волейболисты</a:t>
            </a:r>
          </a:p>
        </p:txBody>
      </p:sp>
      <p:sp>
        <p:nvSpPr>
          <p:cNvPr id="3" name="Объект 2"/>
          <p:cNvSpPr>
            <a:spLocks noGrp="1"/>
          </p:cNvSpPr>
          <p:nvPr>
            <p:ph idx="1"/>
          </p:nvPr>
        </p:nvSpPr>
        <p:spPr>
          <a:xfrm>
            <a:off x="5836920" y="2348484"/>
            <a:ext cx="6096000" cy="3945636"/>
          </a:xfrm>
        </p:spPr>
        <p:txBody>
          <a:bodyPr>
            <a:noAutofit/>
          </a:bodyPr>
          <a:lstStyle/>
          <a:p>
            <a:r>
              <a:rPr lang="ru-RU" sz="2400" dirty="0">
                <a:solidFill>
                  <a:schemeClr val="bg1"/>
                </a:solidFill>
              </a:rPr>
              <a:t>Карч </a:t>
            </a:r>
            <a:r>
              <a:rPr lang="ru-RU" sz="2400" dirty="0" err="1">
                <a:solidFill>
                  <a:schemeClr val="bg1"/>
                </a:solidFill>
              </a:rPr>
              <a:t>Кирай</a:t>
            </a:r>
            <a:r>
              <a:rPr lang="ru-RU" sz="2400" dirty="0">
                <a:solidFill>
                  <a:schemeClr val="bg1"/>
                </a:solidFill>
              </a:rPr>
              <a:t> (США)</a:t>
            </a:r>
          </a:p>
          <a:p>
            <a:r>
              <a:rPr lang="ru-RU" sz="2400" dirty="0">
                <a:solidFill>
                  <a:schemeClr val="bg1"/>
                </a:solidFill>
              </a:rPr>
              <a:t>Инна </a:t>
            </a:r>
            <a:r>
              <a:rPr lang="ru-RU" sz="2400" dirty="0" err="1">
                <a:solidFill>
                  <a:schemeClr val="bg1"/>
                </a:solidFill>
              </a:rPr>
              <a:t>Рыскаль</a:t>
            </a:r>
            <a:r>
              <a:rPr lang="ru-RU" sz="2400" dirty="0">
                <a:solidFill>
                  <a:schemeClr val="bg1"/>
                </a:solidFill>
              </a:rPr>
              <a:t> (СССР)</a:t>
            </a:r>
          </a:p>
          <a:p>
            <a:r>
              <a:rPr lang="ru-RU" sz="2400" dirty="0">
                <a:solidFill>
                  <a:schemeClr val="bg1"/>
                </a:solidFill>
              </a:rPr>
              <a:t>Георгий </a:t>
            </a:r>
            <a:r>
              <a:rPr lang="ru-RU" sz="2400" dirty="0" err="1">
                <a:solidFill>
                  <a:schemeClr val="bg1"/>
                </a:solidFill>
              </a:rPr>
              <a:t>Мондзолевский</a:t>
            </a:r>
            <a:r>
              <a:rPr lang="ru-RU" sz="2400" dirty="0">
                <a:solidFill>
                  <a:schemeClr val="bg1"/>
                </a:solidFill>
              </a:rPr>
              <a:t> (СССР)</a:t>
            </a:r>
          </a:p>
          <a:p>
            <a:r>
              <a:rPr lang="ru-RU" sz="2400" dirty="0">
                <a:solidFill>
                  <a:schemeClr val="bg1"/>
                </a:solidFill>
              </a:rPr>
              <a:t>Людмила </a:t>
            </a:r>
            <a:r>
              <a:rPr lang="ru-RU" sz="2400" dirty="0" err="1">
                <a:solidFill>
                  <a:schemeClr val="bg1"/>
                </a:solidFill>
              </a:rPr>
              <a:t>Булдакова</a:t>
            </a:r>
            <a:r>
              <a:rPr lang="ru-RU" sz="2400" dirty="0">
                <a:solidFill>
                  <a:schemeClr val="bg1"/>
                </a:solidFill>
              </a:rPr>
              <a:t> (СССР)</a:t>
            </a:r>
          </a:p>
          <a:p>
            <a:r>
              <a:rPr lang="ru-RU" sz="2400" dirty="0">
                <a:solidFill>
                  <a:schemeClr val="bg1"/>
                </a:solidFill>
              </a:rPr>
              <a:t>Вячеслав Зайцев (СССР)</a:t>
            </a:r>
          </a:p>
          <a:p>
            <a:r>
              <a:rPr lang="ru-RU" sz="2400" dirty="0" err="1">
                <a:solidFill>
                  <a:schemeClr val="bg1"/>
                </a:solidFill>
              </a:rPr>
              <a:t>Андреа</a:t>
            </a:r>
            <a:r>
              <a:rPr lang="ru-RU" sz="2400" dirty="0">
                <a:solidFill>
                  <a:schemeClr val="bg1"/>
                </a:solidFill>
              </a:rPr>
              <a:t> </a:t>
            </a:r>
            <a:r>
              <a:rPr lang="ru-RU" sz="2400" dirty="0" err="1">
                <a:solidFill>
                  <a:schemeClr val="bg1"/>
                </a:solidFill>
              </a:rPr>
              <a:t>Джани</a:t>
            </a:r>
            <a:r>
              <a:rPr lang="ru-RU" sz="2400" dirty="0">
                <a:solidFill>
                  <a:schemeClr val="bg1"/>
                </a:solidFill>
              </a:rPr>
              <a:t> (Италия)</a:t>
            </a:r>
          </a:p>
          <a:p>
            <a:r>
              <a:rPr lang="ru-RU" sz="2400" dirty="0" err="1">
                <a:solidFill>
                  <a:schemeClr val="bg1"/>
                </a:solidFill>
              </a:rPr>
              <a:t>Жиба</a:t>
            </a:r>
            <a:r>
              <a:rPr lang="ru-RU" sz="2400" dirty="0">
                <a:solidFill>
                  <a:schemeClr val="bg1"/>
                </a:solidFill>
              </a:rPr>
              <a:t> (</a:t>
            </a:r>
            <a:r>
              <a:rPr lang="ru-RU" sz="2400" dirty="0" err="1">
                <a:solidFill>
                  <a:schemeClr val="bg1"/>
                </a:solidFill>
              </a:rPr>
              <a:t>Жилберто</a:t>
            </a:r>
            <a:r>
              <a:rPr lang="ru-RU" sz="2400" dirty="0">
                <a:solidFill>
                  <a:schemeClr val="bg1"/>
                </a:solidFill>
              </a:rPr>
              <a:t> </a:t>
            </a:r>
            <a:r>
              <a:rPr lang="ru-RU" sz="2400" dirty="0" err="1">
                <a:solidFill>
                  <a:schemeClr val="bg1"/>
                </a:solidFill>
              </a:rPr>
              <a:t>Годой</a:t>
            </a:r>
            <a:r>
              <a:rPr lang="ru-RU" sz="2400" dirty="0">
                <a:solidFill>
                  <a:schemeClr val="bg1"/>
                </a:solidFill>
              </a:rPr>
              <a:t> </a:t>
            </a:r>
            <a:r>
              <a:rPr lang="ru-RU" sz="2400" dirty="0" err="1">
                <a:solidFill>
                  <a:schemeClr val="bg1"/>
                </a:solidFill>
              </a:rPr>
              <a:t>Фильо</a:t>
            </a:r>
            <a:r>
              <a:rPr lang="ru-RU" sz="2400" dirty="0">
                <a:solidFill>
                  <a:schemeClr val="bg1"/>
                </a:solidFill>
              </a:rPr>
              <a:t>) (Бразилия)</a:t>
            </a:r>
          </a:p>
          <a:p>
            <a:r>
              <a:rPr lang="ru-RU" sz="2400" dirty="0">
                <a:solidFill>
                  <a:schemeClr val="bg1"/>
                </a:solidFill>
              </a:rPr>
              <a:t>Екатерина </a:t>
            </a:r>
            <a:r>
              <a:rPr lang="ru-RU" sz="2400" dirty="0" err="1">
                <a:solidFill>
                  <a:schemeClr val="bg1"/>
                </a:solidFill>
              </a:rPr>
              <a:t>Гамова</a:t>
            </a:r>
            <a:r>
              <a:rPr lang="ru-RU" sz="2400" dirty="0">
                <a:solidFill>
                  <a:schemeClr val="bg1"/>
                </a:solidFill>
              </a:rPr>
              <a:t> (Россия)</a:t>
            </a:r>
          </a:p>
        </p:txBody>
      </p:sp>
      <p:pic>
        <p:nvPicPr>
          <p:cNvPr id="12302" name="Picture 14" descr="http://sportstardom.com/wp-content/uploads/2016/10/Andrea-Giani.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
            <a:ext cx="4581270" cy="6850496"/>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http://www.volleywood.net/wp-content/uploads/2014/08/Gilberto-Amauri-de-Godoy-Filho-aka-Gib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503" y="-64055"/>
            <a:ext cx="4629503" cy="6922621"/>
          </a:xfrm>
          <a:prstGeom prst="rect">
            <a:avLst/>
          </a:prstGeom>
          <a:noFill/>
          <a:extLst>
            <a:ext uri="{909E8E84-426E-40DD-AFC4-6F175D3DCCD1}">
              <a14:hiddenFill xmlns:a14="http://schemas.microsoft.com/office/drawing/2010/main">
                <a:solidFill>
                  <a:srgbClr val="FFFFFF"/>
                </a:solidFill>
              </a14:hiddenFill>
            </a:ext>
          </a:extLst>
        </p:spPr>
      </p:pic>
      <p:pic>
        <p:nvPicPr>
          <p:cNvPr id="12306" name="Picture 18" descr="http://pbs.twimg.com/media/Civ35GbW0AAZ0Ab.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957" y="-30581"/>
            <a:ext cx="4902770" cy="6855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40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additive="base">
                                        <p:cTn id="13" dur="500" fill="hold"/>
                                        <p:tgtEl>
                                          <p:spTgt spid="12292"/>
                                        </p:tgtEl>
                                        <p:attrNameLst>
                                          <p:attrName>ppt_x</p:attrName>
                                        </p:attrNameLst>
                                      </p:cBhvr>
                                      <p:tavLst>
                                        <p:tav tm="0">
                                          <p:val>
                                            <p:strVal val="#ppt_x"/>
                                          </p:val>
                                        </p:tav>
                                        <p:tav tm="100000">
                                          <p:val>
                                            <p:strVal val="#ppt_x"/>
                                          </p:val>
                                        </p:tav>
                                      </p:tavLst>
                                    </p:anim>
                                    <p:anim calcmode="lin" valueType="num">
                                      <p:cBhvr additive="base">
                                        <p:cTn id="14"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4"/>
                                        </p:tgtEl>
                                        <p:attrNameLst>
                                          <p:attrName>style.visibility</p:attrName>
                                        </p:attrNameLst>
                                      </p:cBhvr>
                                      <p:to>
                                        <p:strVal val="visible"/>
                                      </p:to>
                                    </p:set>
                                    <p:anim calcmode="lin" valueType="num">
                                      <p:cBhvr additive="base">
                                        <p:cTn id="19" dur="500" fill="hold"/>
                                        <p:tgtEl>
                                          <p:spTgt spid="12294"/>
                                        </p:tgtEl>
                                        <p:attrNameLst>
                                          <p:attrName>ppt_x</p:attrName>
                                        </p:attrNameLst>
                                      </p:cBhvr>
                                      <p:tavLst>
                                        <p:tav tm="0">
                                          <p:val>
                                            <p:strVal val="#ppt_x"/>
                                          </p:val>
                                        </p:tav>
                                        <p:tav tm="100000">
                                          <p:val>
                                            <p:strVal val="#ppt_x"/>
                                          </p:val>
                                        </p:tav>
                                      </p:tavLst>
                                    </p:anim>
                                    <p:anim calcmode="lin" valueType="num">
                                      <p:cBhvr additive="base">
                                        <p:cTn id="20"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96"/>
                                        </p:tgtEl>
                                        <p:attrNameLst>
                                          <p:attrName>style.visibility</p:attrName>
                                        </p:attrNameLst>
                                      </p:cBhvr>
                                      <p:to>
                                        <p:strVal val="visible"/>
                                      </p:to>
                                    </p:set>
                                    <p:anim calcmode="lin" valueType="num">
                                      <p:cBhvr additive="base">
                                        <p:cTn id="25" dur="500" fill="hold"/>
                                        <p:tgtEl>
                                          <p:spTgt spid="12296"/>
                                        </p:tgtEl>
                                        <p:attrNameLst>
                                          <p:attrName>ppt_x</p:attrName>
                                        </p:attrNameLst>
                                      </p:cBhvr>
                                      <p:tavLst>
                                        <p:tav tm="0">
                                          <p:val>
                                            <p:strVal val="#ppt_x"/>
                                          </p:val>
                                        </p:tav>
                                        <p:tav tm="100000">
                                          <p:val>
                                            <p:strVal val="#ppt_x"/>
                                          </p:val>
                                        </p:tav>
                                      </p:tavLst>
                                    </p:anim>
                                    <p:anim calcmode="lin" valueType="num">
                                      <p:cBhvr additive="base">
                                        <p:cTn id="26" dur="500" fill="hold"/>
                                        <p:tgtEl>
                                          <p:spTgt spid="1229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300"/>
                                        </p:tgtEl>
                                        <p:attrNameLst>
                                          <p:attrName>style.visibility</p:attrName>
                                        </p:attrNameLst>
                                      </p:cBhvr>
                                      <p:to>
                                        <p:strVal val="visible"/>
                                      </p:to>
                                    </p:set>
                                    <p:anim calcmode="lin" valueType="num">
                                      <p:cBhvr additive="base">
                                        <p:cTn id="31" dur="500" fill="hold"/>
                                        <p:tgtEl>
                                          <p:spTgt spid="12300"/>
                                        </p:tgtEl>
                                        <p:attrNameLst>
                                          <p:attrName>ppt_x</p:attrName>
                                        </p:attrNameLst>
                                      </p:cBhvr>
                                      <p:tavLst>
                                        <p:tav tm="0">
                                          <p:val>
                                            <p:strVal val="#ppt_x"/>
                                          </p:val>
                                        </p:tav>
                                        <p:tav tm="100000">
                                          <p:val>
                                            <p:strVal val="#ppt_x"/>
                                          </p:val>
                                        </p:tav>
                                      </p:tavLst>
                                    </p:anim>
                                    <p:anim calcmode="lin" valueType="num">
                                      <p:cBhvr additive="base">
                                        <p:cTn id="32" dur="500" fill="hold"/>
                                        <p:tgtEl>
                                          <p:spTgt spid="1230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302"/>
                                        </p:tgtEl>
                                        <p:attrNameLst>
                                          <p:attrName>style.visibility</p:attrName>
                                        </p:attrNameLst>
                                      </p:cBhvr>
                                      <p:to>
                                        <p:strVal val="visible"/>
                                      </p:to>
                                    </p:set>
                                    <p:anim calcmode="lin" valueType="num">
                                      <p:cBhvr additive="base">
                                        <p:cTn id="37" dur="500" fill="hold"/>
                                        <p:tgtEl>
                                          <p:spTgt spid="12302"/>
                                        </p:tgtEl>
                                        <p:attrNameLst>
                                          <p:attrName>ppt_x</p:attrName>
                                        </p:attrNameLst>
                                      </p:cBhvr>
                                      <p:tavLst>
                                        <p:tav tm="0">
                                          <p:val>
                                            <p:strVal val="#ppt_x"/>
                                          </p:val>
                                        </p:tav>
                                        <p:tav tm="100000">
                                          <p:val>
                                            <p:strVal val="#ppt_x"/>
                                          </p:val>
                                        </p:tav>
                                      </p:tavLst>
                                    </p:anim>
                                    <p:anim calcmode="lin" valueType="num">
                                      <p:cBhvr additive="base">
                                        <p:cTn id="38" dur="500" fill="hold"/>
                                        <p:tgtEl>
                                          <p:spTgt spid="1230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304"/>
                                        </p:tgtEl>
                                        <p:attrNameLst>
                                          <p:attrName>style.visibility</p:attrName>
                                        </p:attrNameLst>
                                      </p:cBhvr>
                                      <p:to>
                                        <p:strVal val="visible"/>
                                      </p:to>
                                    </p:set>
                                    <p:anim calcmode="lin" valueType="num">
                                      <p:cBhvr additive="base">
                                        <p:cTn id="43" dur="500" fill="hold"/>
                                        <p:tgtEl>
                                          <p:spTgt spid="12304"/>
                                        </p:tgtEl>
                                        <p:attrNameLst>
                                          <p:attrName>ppt_x</p:attrName>
                                        </p:attrNameLst>
                                      </p:cBhvr>
                                      <p:tavLst>
                                        <p:tav tm="0">
                                          <p:val>
                                            <p:strVal val="#ppt_x"/>
                                          </p:val>
                                        </p:tav>
                                        <p:tav tm="100000">
                                          <p:val>
                                            <p:strVal val="#ppt_x"/>
                                          </p:val>
                                        </p:tav>
                                      </p:tavLst>
                                    </p:anim>
                                    <p:anim calcmode="lin" valueType="num">
                                      <p:cBhvr additive="base">
                                        <p:cTn id="44" dur="500" fill="hold"/>
                                        <p:tgtEl>
                                          <p:spTgt spid="1230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306"/>
                                        </p:tgtEl>
                                        <p:attrNameLst>
                                          <p:attrName>style.visibility</p:attrName>
                                        </p:attrNameLst>
                                      </p:cBhvr>
                                      <p:to>
                                        <p:strVal val="visible"/>
                                      </p:to>
                                    </p:set>
                                    <p:anim calcmode="lin" valueType="num">
                                      <p:cBhvr additive="base">
                                        <p:cTn id="49" dur="500" fill="hold"/>
                                        <p:tgtEl>
                                          <p:spTgt spid="12306"/>
                                        </p:tgtEl>
                                        <p:attrNameLst>
                                          <p:attrName>ppt_x</p:attrName>
                                        </p:attrNameLst>
                                      </p:cBhvr>
                                      <p:tavLst>
                                        <p:tav tm="0">
                                          <p:val>
                                            <p:strVal val="#ppt_x"/>
                                          </p:val>
                                        </p:tav>
                                        <p:tav tm="100000">
                                          <p:val>
                                            <p:strVal val="#ppt_x"/>
                                          </p:val>
                                        </p:tav>
                                      </p:tavLst>
                                    </p:anim>
                                    <p:anim calcmode="lin" valueType="num">
                                      <p:cBhvr additive="base">
                                        <p:cTn id="50" dur="500" fill="hold"/>
                                        <p:tgtEl>
                                          <p:spTgt spid="123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Равнобедренный треугольник 3"/>
          <p:cNvSpPr/>
          <p:nvPr/>
        </p:nvSpPr>
        <p:spPr>
          <a:xfrm>
            <a:off x="3230880" y="-6797039"/>
            <a:ext cx="14843760" cy="13929360"/>
          </a:xfrm>
          <a:prstGeom prst="triangle">
            <a:avLst/>
          </a:prstGeom>
          <a:solidFill>
            <a:schemeClr val="tx1">
              <a:alpha val="7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2834640" y="2703576"/>
            <a:ext cx="8930640" cy="1499616"/>
          </a:xfrm>
        </p:spPr>
        <p:txBody>
          <a:bodyPr/>
          <a:lstStyle/>
          <a:p>
            <a:pPr algn="r"/>
            <a:r>
              <a:rPr lang="ru-RU" dirty="0" smtClean="0">
                <a:solidFill>
                  <a:schemeClr val="bg1"/>
                </a:solidFill>
              </a:rPr>
              <a:t>Спасибо за внимание</a:t>
            </a:r>
            <a:endParaRPr lang="ru-RU" dirty="0">
              <a:solidFill>
                <a:schemeClr val="bg1"/>
              </a:solidFill>
            </a:endParaRPr>
          </a:p>
        </p:txBody>
      </p:sp>
    </p:spTree>
    <p:extLst>
      <p:ext uri="{BB962C8B-B14F-4D97-AF65-F5344CB8AC3E}">
        <p14:creationId xmlns:p14="http://schemas.microsoft.com/office/powerpoint/2010/main" val="2931227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Равнобедренный треугольник 3"/>
          <p:cNvSpPr/>
          <p:nvPr/>
        </p:nvSpPr>
        <p:spPr>
          <a:xfrm>
            <a:off x="3230880" y="-6797039"/>
            <a:ext cx="14843760" cy="13929360"/>
          </a:xfrm>
          <a:prstGeom prst="triangle">
            <a:avLst/>
          </a:prstGeom>
          <a:solidFill>
            <a:schemeClr val="tx1">
              <a:alpha val="7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024128" y="585216"/>
            <a:ext cx="10314432" cy="1499616"/>
          </a:xfrm>
        </p:spPr>
        <p:txBody>
          <a:bodyPr/>
          <a:lstStyle/>
          <a:p>
            <a:pPr algn="r"/>
            <a:r>
              <a:rPr lang="ru-RU" dirty="0" smtClean="0">
                <a:solidFill>
                  <a:schemeClr val="bg1"/>
                </a:solidFill>
              </a:rPr>
              <a:t>Что такое волейбол?</a:t>
            </a:r>
            <a:endParaRPr lang="ru-RU" dirty="0">
              <a:solidFill>
                <a:schemeClr val="bg1"/>
              </a:solidFill>
            </a:endParaRPr>
          </a:p>
        </p:txBody>
      </p:sp>
      <p:sp>
        <p:nvSpPr>
          <p:cNvPr id="3" name="Объект 2"/>
          <p:cNvSpPr>
            <a:spLocks noGrp="1"/>
          </p:cNvSpPr>
          <p:nvPr>
            <p:ph idx="1"/>
          </p:nvPr>
        </p:nvSpPr>
        <p:spPr>
          <a:xfrm>
            <a:off x="5974080" y="2084832"/>
            <a:ext cx="5821680" cy="4575048"/>
          </a:xfrm>
        </p:spPr>
        <p:txBody>
          <a:bodyPr>
            <a:noAutofit/>
          </a:bodyPr>
          <a:lstStyle/>
          <a:p>
            <a:pPr algn="just"/>
            <a:r>
              <a:rPr lang="ru-RU" sz="2400" dirty="0" smtClean="0">
                <a:solidFill>
                  <a:schemeClr val="bg1"/>
                </a:solidFill>
              </a:rPr>
              <a:t>Волейбол – вид спорта, командная спортивная игра, в процессе которой две команды соревнуются на специальной площадке, разделенной сеткой, стремясь направить мяч на сторону соперника таким образом, чтобы он приземлился на площадке противника, либо игрок защищающийся команды допустил ошибку. При этом для организации атаки игрокам одной команды разрешается не более трех касаний мяча подряд. Каждый игрок имеет строгую специализацию на площадке.</a:t>
            </a:r>
          </a:p>
        </p:txBody>
      </p:sp>
    </p:spTree>
    <p:extLst>
      <p:ext uri="{BB962C8B-B14F-4D97-AF65-F5344CB8AC3E}">
        <p14:creationId xmlns:p14="http://schemas.microsoft.com/office/powerpoint/2010/main" val="2648471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Равнобедренный треугольник 3"/>
          <p:cNvSpPr/>
          <p:nvPr/>
        </p:nvSpPr>
        <p:spPr>
          <a:xfrm>
            <a:off x="3230880" y="-6797039"/>
            <a:ext cx="14843760" cy="13929360"/>
          </a:xfrm>
          <a:prstGeom prst="triangle">
            <a:avLst/>
          </a:prstGeom>
          <a:solidFill>
            <a:schemeClr val="tx1">
              <a:alpha val="7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3840480" y="356616"/>
            <a:ext cx="8107680" cy="1499616"/>
          </a:xfrm>
        </p:spPr>
        <p:txBody>
          <a:bodyPr>
            <a:normAutofit fontScale="90000"/>
          </a:bodyPr>
          <a:lstStyle/>
          <a:p>
            <a:pPr algn="r">
              <a:lnSpc>
                <a:spcPct val="100000"/>
              </a:lnSpc>
            </a:pPr>
            <a:r>
              <a:rPr lang="ru-RU" dirty="0">
                <a:solidFill>
                  <a:schemeClr val="bg1"/>
                </a:solidFill>
              </a:rPr>
              <a:t>Происхождение волейбола</a:t>
            </a:r>
          </a:p>
        </p:txBody>
      </p:sp>
      <p:sp>
        <p:nvSpPr>
          <p:cNvPr id="3" name="Объект 2"/>
          <p:cNvSpPr>
            <a:spLocks noGrp="1"/>
          </p:cNvSpPr>
          <p:nvPr>
            <p:ph idx="1"/>
          </p:nvPr>
        </p:nvSpPr>
        <p:spPr>
          <a:xfrm>
            <a:off x="5974080" y="2084832"/>
            <a:ext cx="5821680" cy="4575048"/>
          </a:xfrm>
        </p:spPr>
        <p:txBody>
          <a:bodyPr>
            <a:noAutofit/>
          </a:bodyPr>
          <a:lstStyle/>
          <a:p>
            <a:pPr algn="just"/>
            <a:r>
              <a:rPr lang="ru-RU" sz="2600" dirty="0">
                <a:solidFill>
                  <a:schemeClr val="bg1"/>
                </a:solidFill>
              </a:rPr>
              <a:t>Сохранились хроники римских летописцев 3 века до нашей эры. В них описывается игра, в которой по мячу били кулаками. До нашего времени дошли и правила. Игру тогда называли «</a:t>
            </a:r>
            <a:r>
              <a:rPr lang="ru-RU" sz="2600" dirty="0" err="1">
                <a:solidFill>
                  <a:schemeClr val="bg1"/>
                </a:solidFill>
              </a:rPr>
              <a:t>фаустбол</a:t>
            </a:r>
            <a:r>
              <a:rPr lang="ru-RU" sz="2600" dirty="0">
                <a:solidFill>
                  <a:schemeClr val="bg1"/>
                </a:solidFill>
              </a:rPr>
              <a:t>». На площадке 90</a:t>
            </a:r>
            <a:r>
              <a:rPr lang="en-US" sz="2600" dirty="0">
                <a:solidFill>
                  <a:schemeClr val="bg1"/>
                </a:solidFill>
              </a:rPr>
              <a:t>x</a:t>
            </a:r>
            <a:r>
              <a:rPr lang="ru-RU" sz="2600" dirty="0">
                <a:solidFill>
                  <a:schemeClr val="bg1"/>
                </a:solidFill>
              </a:rPr>
              <a:t>20 метров, разделенной невысокой каменной стеной, состязались две команды по 3-6 игроков. Игроки одной команды стремились перебить мяч через стену на сторону противников.</a:t>
            </a:r>
          </a:p>
        </p:txBody>
      </p:sp>
    </p:spTree>
    <p:extLst>
      <p:ext uri="{BB962C8B-B14F-4D97-AF65-F5344CB8AC3E}">
        <p14:creationId xmlns:p14="http://schemas.microsoft.com/office/powerpoint/2010/main" val="4083628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http://tvou-voleyball.ru/wp-content/uploads/2017/09/william-g-morg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31080" cy="6876982"/>
          </a:xfrm>
          <a:prstGeom prst="rect">
            <a:avLst/>
          </a:prstGeom>
          <a:noFill/>
          <a:extLst>
            <a:ext uri="{909E8E84-426E-40DD-AFC4-6F175D3DCCD1}">
              <a14:hiddenFill xmlns:a14="http://schemas.microsoft.com/office/drawing/2010/main">
                <a:solidFill>
                  <a:srgbClr val="FFFFFF"/>
                </a:solidFill>
              </a14:hiddenFill>
            </a:ext>
          </a:extLst>
        </p:spPr>
      </p:pic>
      <p:sp>
        <p:nvSpPr>
          <p:cNvPr id="4" name="Равнобедренный треугольник 3"/>
          <p:cNvSpPr/>
          <p:nvPr/>
        </p:nvSpPr>
        <p:spPr>
          <a:xfrm>
            <a:off x="3230880" y="-6797039"/>
            <a:ext cx="14843760" cy="13929360"/>
          </a:xfrm>
          <a:prstGeom prst="triangle">
            <a:avLst/>
          </a:prstGeom>
          <a:solidFill>
            <a:schemeClr val="tx1">
              <a:alpha val="7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3840480" y="356616"/>
            <a:ext cx="8107680" cy="1499616"/>
          </a:xfrm>
        </p:spPr>
        <p:txBody>
          <a:bodyPr>
            <a:normAutofit fontScale="90000"/>
          </a:bodyPr>
          <a:lstStyle/>
          <a:p>
            <a:pPr algn="r">
              <a:lnSpc>
                <a:spcPct val="100000"/>
              </a:lnSpc>
            </a:pPr>
            <a:r>
              <a:rPr lang="ru-RU" dirty="0">
                <a:solidFill>
                  <a:schemeClr val="bg1"/>
                </a:solidFill>
              </a:rPr>
              <a:t>Происхождение волейбола</a:t>
            </a:r>
          </a:p>
        </p:txBody>
      </p:sp>
      <p:sp>
        <p:nvSpPr>
          <p:cNvPr id="3" name="Объект 2"/>
          <p:cNvSpPr>
            <a:spLocks noGrp="1"/>
          </p:cNvSpPr>
          <p:nvPr>
            <p:ph idx="1"/>
          </p:nvPr>
        </p:nvSpPr>
        <p:spPr>
          <a:xfrm>
            <a:off x="5913120" y="2084832"/>
            <a:ext cx="5882640" cy="4575048"/>
          </a:xfrm>
        </p:spPr>
        <p:txBody>
          <a:bodyPr>
            <a:noAutofit/>
          </a:bodyPr>
          <a:lstStyle/>
          <a:p>
            <a:pPr algn="just"/>
            <a:r>
              <a:rPr lang="ru-RU" dirty="0">
                <a:solidFill>
                  <a:schemeClr val="bg1"/>
                </a:solidFill>
              </a:rPr>
              <a:t>Изобретателем волейбола считается Уильям Дж. Морган, преподаватель физического воспитания колледжа Ассоциации молодых христиан в городе </a:t>
            </a:r>
            <a:r>
              <a:rPr lang="ru-RU" dirty="0" err="1">
                <a:solidFill>
                  <a:schemeClr val="bg1"/>
                </a:solidFill>
              </a:rPr>
              <a:t>Холиоке</a:t>
            </a:r>
            <a:r>
              <a:rPr lang="ru-RU" dirty="0">
                <a:solidFill>
                  <a:schemeClr val="bg1"/>
                </a:solidFill>
              </a:rPr>
              <a:t> (штат Массачусетс, США). 9 февраля 1895 года в спортивном зале он подвесил теннисную сетку на высоте 197 см, и его ученики, число которых на площадке не ограничивалось, стали перебрасывать через нее баскетбольную камеру. Морган назвал новую игру «</a:t>
            </a:r>
            <a:r>
              <a:rPr lang="ru-RU" dirty="0" err="1">
                <a:solidFill>
                  <a:schemeClr val="bg1"/>
                </a:solidFill>
              </a:rPr>
              <a:t>минтонет</a:t>
            </a:r>
            <a:r>
              <a:rPr lang="ru-RU" dirty="0">
                <a:solidFill>
                  <a:schemeClr val="bg1"/>
                </a:solidFill>
              </a:rPr>
              <a:t>». Годом позже игра демонстрировалась на конференции колледжей в Спрингфилде и была переименована в «волейбол». В 1916 были опубликованы первые правила волейбола.</a:t>
            </a:r>
          </a:p>
        </p:txBody>
      </p:sp>
    </p:spTree>
    <p:extLst>
      <p:ext uri="{BB962C8B-B14F-4D97-AF65-F5344CB8AC3E}">
        <p14:creationId xmlns:p14="http://schemas.microsoft.com/office/powerpoint/2010/main" val="2473774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Равнобедренный треугольник 3"/>
          <p:cNvSpPr/>
          <p:nvPr/>
        </p:nvSpPr>
        <p:spPr>
          <a:xfrm>
            <a:off x="3230880" y="-6797039"/>
            <a:ext cx="14843760" cy="13929360"/>
          </a:xfrm>
          <a:prstGeom prst="triangle">
            <a:avLst/>
          </a:prstGeom>
          <a:solidFill>
            <a:schemeClr val="tx1">
              <a:alpha val="7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024128" y="585216"/>
            <a:ext cx="10756392" cy="1499616"/>
          </a:xfrm>
        </p:spPr>
        <p:txBody>
          <a:bodyPr/>
          <a:lstStyle/>
          <a:p>
            <a:pPr algn="r"/>
            <a:r>
              <a:rPr lang="ru-RU" dirty="0" smtClean="0">
                <a:solidFill>
                  <a:schemeClr val="bg1"/>
                </a:solidFill>
              </a:rPr>
              <a:t>Первые правила</a:t>
            </a:r>
            <a:endParaRPr lang="ru-RU" dirty="0">
              <a:solidFill>
                <a:schemeClr val="bg1"/>
              </a:solidFill>
            </a:endParaRPr>
          </a:p>
        </p:txBody>
      </p:sp>
      <p:sp>
        <p:nvSpPr>
          <p:cNvPr id="3" name="Объект 2"/>
          <p:cNvSpPr>
            <a:spLocks noGrp="1"/>
          </p:cNvSpPr>
          <p:nvPr>
            <p:ph idx="1"/>
          </p:nvPr>
        </p:nvSpPr>
        <p:spPr>
          <a:xfrm>
            <a:off x="5958840" y="2282952"/>
            <a:ext cx="5821680" cy="4575048"/>
          </a:xfrm>
        </p:spPr>
        <p:txBody>
          <a:bodyPr>
            <a:noAutofit/>
          </a:bodyPr>
          <a:lstStyle/>
          <a:p>
            <a:pPr algn="just"/>
            <a:r>
              <a:rPr lang="ru-RU" sz="2800" dirty="0">
                <a:solidFill>
                  <a:schemeClr val="bg1"/>
                </a:solidFill>
              </a:rPr>
              <a:t>Основные правила игры сформировались в 1915-1925 гг. В странах Америки. Африки, Европы практиковался волейбол с шестью игроками на площадке, в Азии – с девятью или двенадцатью игроками на площадке 11</a:t>
            </a:r>
            <a:r>
              <a:rPr lang="en-US" sz="2800" dirty="0">
                <a:solidFill>
                  <a:schemeClr val="bg1"/>
                </a:solidFill>
              </a:rPr>
              <a:t>x</a:t>
            </a:r>
            <a:r>
              <a:rPr lang="ru-RU" sz="2800" dirty="0">
                <a:solidFill>
                  <a:schemeClr val="bg1"/>
                </a:solidFill>
              </a:rPr>
              <a:t>22 м без смены позиций игроками во время матча.</a:t>
            </a:r>
          </a:p>
        </p:txBody>
      </p:sp>
    </p:spTree>
    <p:extLst>
      <p:ext uri="{BB962C8B-B14F-4D97-AF65-F5344CB8AC3E}">
        <p14:creationId xmlns:p14="http://schemas.microsoft.com/office/powerpoint/2010/main" val="4277921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Равнобедренный треугольник 3"/>
          <p:cNvSpPr/>
          <p:nvPr/>
        </p:nvSpPr>
        <p:spPr>
          <a:xfrm>
            <a:off x="3230880" y="-6797039"/>
            <a:ext cx="14843760" cy="13929360"/>
          </a:xfrm>
          <a:prstGeom prst="triangle">
            <a:avLst/>
          </a:prstGeom>
          <a:solidFill>
            <a:schemeClr val="tx1">
              <a:alpha val="7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024128" y="585216"/>
            <a:ext cx="10771632" cy="1499616"/>
          </a:xfrm>
        </p:spPr>
        <p:txBody>
          <a:bodyPr/>
          <a:lstStyle/>
          <a:p>
            <a:pPr algn="r"/>
            <a:r>
              <a:rPr lang="ru-RU" dirty="0">
                <a:solidFill>
                  <a:schemeClr val="bg1"/>
                </a:solidFill>
              </a:rPr>
              <a:t>Первые соревнования</a:t>
            </a:r>
          </a:p>
        </p:txBody>
      </p:sp>
      <p:sp>
        <p:nvSpPr>
          <p:cNvPr id="3" name="Объект 2"/>
          <p:cNvSpPr>
            <a:spLocks noGrp="1"/>
          </p:cNvSpPr>
          <p:nvPr>
            <p:ph idx="1"/>
          </p:nvPr>
        </p:nvSpPr>
        <p:spPr>
          <a:xfrm>
            <a:off x="5958840" y="2084832"/>
            <a:ext cx="5836920" cy="4575048"/>
          </a:xfrm>
        </p:spPr>
        <p:txBody>
          <a:bodyPr>
            <a:noAutofit/>
          </a:bodyPr>
          <a:lstStyle/>
          <a:p>
            <a:pPr algn="just"/>
            <a:r>
              <a:rPr lang="ru-RU" dirty="0" smtClean="0">
                <a:solidFill>
                  <a:schemeClr val="bg1"/>
                </a:solidFill>
              </a:rPr>
              <a:t>В 1922 </a:t>
            </a:r>
            <a:r>
              <a:rPr lang="ru-RU" dirty="0">
                <a:solidFill>
                  <a:schemeClr val="bg1"/>
                </a:solidFill>
              </a:rPr>
              <a:t>году проведены первые общенациональные соревнования – в Бруклине состоялся чемпионат с участием 23 мужских команд. В том же году была образована первая в мире спортивная организация по волейболу. Была образована комиссия, в которую вошли 13 стран Европы, 5 стран Америки и 4 страны Азии. Членами этой комиссии были приняты американские правила с незначительными изменениями в качестве основных. Замеры производились в метрических пропорциях, мяча можно было касаться всем телом выше пояса, после касания мяча на блоке игроку было запрещено повторное касание подряд</a:t>
            </a:r>
            <a:r>
              <a:rPr lang="ru-RU" dirty="0" smtClean="0">
                <a:solidFill>
                  <a:schemeClr val="bg1"/>
                </a:solidFill>
              </a:rPr>
              <a:t>.</a:t>
            </a:r>
            <a:endParaRPr lang="ru-RU" dirty="0">
              <a:solidFill>
                <a:schemeClr val="bg1"/>
              </a:solidFill>
            </a:endParaRPr>
          </a:p>
        </p:txBody>
      </p:sp>
    </p:spTree>
    <p:extLst>
      <p:ext uri="{BB962C8B-B14F-4D97-AF65-F5344CB8AC3E}">
        <p14:creationId xmlns:p14="http://schemas.microsoft.com/office/powerpoint/2010/main" val="447367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Равнобедренный треугольник 3"/>
          <p:cNvSpPr/>
          <p:nvPr/>
        </p:nvSpPr>
        <p:spPr>
          <a:xfrm>
            <a:off x="3230880" y="-6797039"/>
            <a:ext cx="14843760" cy="13929360"/>
          </a:xfrm>
          <a:prstGeom prst="triangle">
            <a:avLst/>
          </a:prstGeom>
          <a:solidFill>
            <a:schemeClr val="tx1">
              <a:alpha val="7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024128" y="585216"/>
            <a:ext cx="10771632" cy="1499616"/>
          </a:xfrm>
        </p:spPr>
        <p:txBody>
          <a:bodyPr/>
          <a:lstStyle/>
          <a:p>
            <a:pPr algn="r"/>
            <a:r>
              <a:rPr lang="ru-RU" dirty="0">
                <a:solidFill>
                  <a:schemeClr val="bg1"/>
                </a:solidFill>
              </a:rPr>
              <a:t>Первый чемпионат мира</a:t>
            </a:r>
          </a:p>
        </p:txBody>
      </p:sp>
      <p:sp>
        <p:nvSpPr>
          <p:cNvPr id="3" name="Объект 2"/>
          <p:cNvSpPr>
            <a:spLocks noGrp="1"/>
          </p:cNvSpPr>
          <p:nvPr>
            <p:ph idx="1"/>
          </p:nvPr>
        </p:nvSpPr>
        <p:spPr>
          <a:xfrm>
            <a:off x="5654040" y="2770632"/>
            <a:ext cx="6141720" cy="3051048"/>
          </a:xfrm>
        </p:spPr>
        <p:txBody>
          <a:bodyPr>
            <a:noAutofit/>
          </a:bodyPr>
          <a:lstStyle/>
          <a:p>
            <a:pPr algn="just"/>
            <a:r>
              <a:rPr lang="ru-RU" sz="3200" dirty="0">
                <a:solidFill>
                  <a:schemeClr val="bg1"/>
                </a:solidFill>
              </a:rPr>
              <a:t>В 1949 году в Праге состоялся первый чемпионат мира среди мужских команд.</a:t>
            </a:r>
          </a:p>
          <a:p>
            <a:pPr algn="just"/>
            <a:r>
              <a:rPr lang="ru-RU" sz="3200" dirty="0">
                <a:solidFill>
                  <a:schemeClr val="bg1"/>
                </a:solidFill>
              </a:rPr>
              <a:t>В 1951 году на конгрессе в Марселе утвердили официальные международные правила.</a:t>
            </a:r>
          </a:p>
        </p:txBody>
      </p:sp>
    </p:spTree>
    <p:extLst>
      <p:ext uri="{BB962C8B-B14F-4D97-AF65-F5344CB8AC3E}">
        <p14:creationId xmlns:p14="http://schemas.microsoft.com/office/powerpoint/2010/main" val="1519781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Равнобедренный треугольник 3"/>
          <p:cNvSpPr/>
          <p:nvPr/>
        </p:nvSpPr>
        <p:spPr>
          <a:xfrm>
            <a:off x="3230880" y="-6797039"/>
            <a:ext cx="14843760" cy="13929360"/>
          </a:xfrm>
          <a:prstGeom prst="triangle">
            <a:avLst/>
          </a:prstGeom>
          <a:solidFill>
            <a:schemeClr val="tx1">
              <a:alpha val="7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024128" y="585216"/>
            <a:ext cx="10771632" cy="1499616"/>
          </a:xfrm>
        </p:spPr>
        <p:txBody>
          <a:bodyPr/>
          <a:lstStyle/>
          <a:p>
            <a:pPr algn="r"/>
            <a:r>
              <a:rPr lang="ru-RU" dirty="0">
                <a:solidFill>
                  <a:schemeClr val="bg1"/>
                </a:solidFill>
              </a:rPr>
              <a:t>Новые правила</a:t>
            </a:r>
          </a:p>
        </p:txBody>
      </p:sp>
      <p:sp>
        <p:nvSpPr>
          <p:cNvPr id="3" name="Объект 2"/>
          <p:cNvSpPr>
            <a:spLocks noGrp="1"/>
          </p:cNvSpPr>
          <p:nvPr>
            <p:ph idx="1"/>
          </p:nvPr>
        </p:nvSpPr>
        <p:spPr>
          <a:xfrm>
            <a:off x="5836920" y="2084832"/>
            <a:ext cx="5958840" cy="4575048"/>
          </a:xfrm>
        </p:spPr>
        <p:txBody>
          <a:bodyPr>
            <a:noAutofit/>
          </a:bodyPr>
          <a:lstStyle/>
          <a:p>
            <a:r>
              <a:rPr lang="ru-RU" dirty="0">
                <a:solidFill>
                  <a:schemeClr val="bg1"/>
                </a:solidFill>
              </a:rPr>
              <a:t>В 1980-х годах произошли большие изменения в правилах </a:t>
            </a:r>
            <a:r>
              <a:rPr lang="ru-RU" dirty="0" smtClean="0">
                <a:solidFill>
                  <a:schemeClr val="bg1"/>
                </a:solidFill>
              </a:rPr>
              <a:t>игры, </a:t>
            </a:r>
            <a:r>
              <a:rPr lang="ru-RU" dirty="0">
                <a:solidFill>
                  <a:schemeClr val="bg1"/>
                </a:solidFill>
              </a:rPr>
              <a:t>направленные на повышение зрелищности соревнований. В 1988 году </a:t>
            </a:r>
            <a:r>
              <a:rPr lang="ru-RU" dirty="0" smtClean="0">
                <a:solidFill>
                  <a:schemeClr val="bg1"/>
                </a:solidFill>
              </a:rPr>
              <a:t>были </a:t>
            </a:r>
            <a:r>
              <a:rPr lang="ru-RU" dirty="0">
                <a:solidFill>
                  <a:schemeClr val="bg1"/>
                </a:solidFill>
              </a:rPr>
              <a:t>приняты изменения в регламенте решающей пятой партии: теперь она должна играться по системе «ралли-</a:t>
            </a:r>
            <a:r>
              <a:rPr lang="ru-RU" dirty="0" err="1">
                <a:solidFill>
                  <a:schemeClr val="bg1"/>
                </a:solidFill>
              </a:rPr>
              <a:t>пойнт</a:t>
            </a:r>
            <a:r>
              <a:rPr lang="ru-RU" dirty="0">
                <a:solidFill>
                  <a:schemeClr val="bg1"/>
                </a:solidFill>
              </a:rPr>
              <a:t>» («розыгрыш-очко»).</a:t>
            </a:r>
          </a:p>
          <a:p>
            <a:r>
              <a:rPr lang="ru-RU" dirty="0">
                <a:solidFill>
                  <a:schemeClr val="bg1"/>
                </a:solidFill>
              </a:rPr>
              <a:t>В начале 80-х появилась подача в прыжке и почти перестала применяться боковая подача.</a:t>
            </a:r>
          </a:p>
          <a:p>
            <a:r>
              <a:rPr lang="ru-RU" dirty="0">
                <a:solidFill>
                  <a:schemeClr val="bg1"/>
                </a:solidFill>
              </a:rPr>
              <a:t>Сузились игровые функции волейболистов: раньше в приеме были задействованы все шесть игроков, но с 80-х выполнение этого элемента стало обязанностью двух </a:t>
            </a:r>
            <a:r>
              <a:rPr lang="ru-RU" dirty="0" err="1">
                <a:solidFill>
                  <a:schemeClr val="bg1"/>
                </a:solidFill>
              </a:rPr>
              <a:t>доигровщиков</a:t>
            </a:r>
            <a:r>
              <a:rPr lang="ru-RU" dirty="0">
                <a:solidFill>
                  <a:schemeClr val="bg1"/>
                </a:solidFill>
              </a:rPr>
              <a:t>.</a:t>
            </a:r>
          </a:p>
        </p:txBody>
      </p:sp>
    </p:spTree>
    <p:extLst>
      <p:ext uri="{BB962C8B-B14F-4D97-AF65-F5344CB8AC3E}">
        <p14:creationId xmlns:p14="http://schemas.microsoft.com/office/powerpoint/2010/main" val="501748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0" y="0"/>
            <a:ext cx="5492850" cy="6858000"/>
          </a:xfrm>
          <a:prstGeom prst="rect">
            <a:avLst/>
          </a:prstGeom>
        </p:spPr>
      </p:pic>
      <p:sp>
        <p:nvSpPr>
          <p:cNvPr id="4" name="Равнобедренный треугольник 3"/>
          <p:cNvSpPr/>
          <p:nvPr/>
        </p:nvSpPr>
        <p:spPr>
          <a:xfrm>
            <a:off x="3230880" y="-6797039"/>
            <a:ext cx="14843760" cy="13929360"/>
          </a:xfrm>
          <a:prstGeom prst="triangle">
            <a:avLst/>
          </a:prstGeom>
          <a:solidFill>
            <a:schemeClr val="tx1">
              <a:alpha val="7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251960" y="335280"/>
            <a:ext cx="7543800" cy="1749552"/>
          </a:xfrm>
        </p:spPr>
        <p:txBody>
          <a:bodyPr/>
          <a:lstStyle/>
          <a:p>
            <a:pPr algn="r"/>
            <a:r>
              <a:rPr lang="ru-RU" dirty="0">
                <a:solidFill>
                  <a:schemeClr val="bg1"/>
                </a:solidFill>
              </a:rPr>
              <a:t>Изменение требований </a:t>
            </a:r>
          </a:p>
        </p:txBody>
      </p:sp>
      <p:sp>
        <p:nvSpPr>
          <p:cNvPr id="3" name="Объект 2"/>
          <p:cNvSpPr>
            <a:spLocks noGrp="1"/>
          </p:cNvSpPr>
          <p:nvPr>
            <p:ph idx="1"/>
          </p:nvPr>
        </p:nvSpPr>
        <p:spPr>
          <a:xfrm>
            <a:off x="5836920" y="2084832"/>
            <a:ext cx="5958840" cy="4575048"/>
          </a:xfrm>
        </p:spPr>
        <p:txBody>
          <a:bodyPr>
            <a:noAutofit/>
          </a:bodyPr>
          <a:lstStyle/>
          <a:p>
            <a:pPr algn="just"/>
            <a:r>
              <a:rPr lang="ru-RU" sz="2800" dirty="0">
                <a:solidFill>
                  <a:schemeClr val="bg1"/>
                </a:solidFill>
              </a:rPr>
              <a:t>Игра стала более силовой и быстрой. Волейбол увеличил требования к росту и атлетической подготовке спортсменов. Если в 70-е годы в команде могло не быть ни одного игрока ростом выше 2-х метров, то с 90-х в командах высокого класса ниже 195-200 см обычно только связующий и либеро.</a:t>
            </a:r>
          </a:p>
        </p:txBody>
      </p:sp>
    </p:spTree>
    <p:extLst>
      <p:ext uri="{BB962C8B-B14F-4D97-AF65-F5344CB8AC3E}">
        <p14:creationId xmlns:p14="http://schemas.microsoft.com/office/powerpoint/2010/main" val="3523432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нтеграл">
  <a:themeElements>
    <a:clrScheme name="Интеграл">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154</TotalTime>
  <Words>687</Words>
  <Application>Microsoft Office PowerPoint</Application>
  <PresentationFormat>Широкоэкранный</PresentationFormat>
  <Paragraphs>36</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Calibri</vt:lpstr>
      <vt:lpstr>Tw Cen MT</vt:lpstr>
      <vt:lpstr>Tw Cen MT Condensed</vt:lpstr>
      <vt:lpstr>Wingdings 3</vt:lpstr>
      <vt:lpstr>Интеграл</vt:lpstr>
      <vt:lpstr>История волейбола</vt:lpstr>
      <vt:lpstr>Что такое волейбол?</vt:lpstr>
      <vt:lpstr>Происхождение волейбола</vt:lpstr>
      <vt:lpstr>Происхождение волейбола</vt:lpstr>
      <vt:lpstr>Первые правила</vt:lpstr>
      <vt:lpstr>Первые соревнования</vt:lpstr>
      <vt:lpstr>Первый чемпионат мира</vt:lpstr>
      <vt:lpstr>Новые правила</vt:lpstr>
      <vt:lpstr>Изменение требований </vt:lpstr>
      <vt:lpstr>Современное состояние</vt:lpstr>
      <vt:lpstr>Развитие волейбола в россии</vt:lpstr>
      <vt:lpstr>Выдающиеся волейболисты</vt:lpstr>
      <vt:lpstr>Спасибо за внимание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волейбола</dc:title>
  <dc:creator>Мария</dc:creator>
  <cp:lastModifiedBy>Admin</cp:lastModifiedBy>
  <cp:revision>23</cp:revision>
  <dcterms:created xsi:type="dcterms:W3CDTF">2018-12-17T05:56:04Z</dcterms:created>
  <dcterms:modified xsi:type="dcterms:W3CDTF">2021-08-20T13:56:03Z</dcterms:modified>
</cp:coreProperties>
</file>